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sldIdLst>
    <p:sldId id="257" r:id="rId2"/>
    <p:sldId id="258" r:id="rId3"/>
    <p:sldId id="264" r:id="rId4"/>
    <p:sldId id="259" r:id="rId5"/>
    <p:sldId id="260" r:id="rId6"/>
    <p:sldId id="266" r:id="rId7"/>
    <p:sldId id="261" r:id="rId8"/>
    <p:sldId id="262" r:id="rId9"/>
    <p:sldId id="265" r:id="rId10"/>
    <p:sldId id="282" r:id="rId11"/>
    <p:sldId id="269" r:id="rId12"/>
    <p:sldId id="283" r:id="rId13"/>
    <p:sldId id="280" r:id="rId14"/>
    <p:sldId id="271" r:id="rId15"/>
    <p:sldId id="284" r:id="rId16"/>
    <p:sldId id="286" r:id="rId17"/>
    <p:sldId id="267" r:id="rId18"/>
    <p:sldId id="275" r:id="rId19"/>
    <p:sldId id="287" r:id="rId20"/>
    <p:sldId id="288" r:id="rId21"/>
    <p:sldId id="273" r:id="rId22"/>
    <p:sldId id="289" r:id="rId23"/>
    <p:sldId id="290" r:id="rId24"/>
    <p:sldId id="277" r:id="rId25"/>
    <p:sldId id="291" r:id="rId26"/>
    <p:sldId id="292" r:id="rId27"/>
    <p:sldId id="274" r:id="rId28"/>
    <p:sldId id="278" r:id="rId29"/>
    <p:sldId id="293" r:id="rId30"/>
    <p:sldId id="294" r:id="rId31"/>
    <p:sldId id="296" r:id="rId32"/>
    <p:sldId id="295" r:id="rId33"/>
    <p:sldId id="310" r:id="rId34"/>
    <p:sldId id="311" r:id="rId35"/>
    <p:sldId id="312" r:id="rId36"/>
    <p:sldId id="314" r:id="rId37"/>
    <p:sldId id="272" r:id="rId38"/>
    <p:sldId id="297" r:id="rId39"/>
    <p:sldId id="320" r:id="rId40"/>
    <p:sldId id="315" r:id="rId41"/>
    <p:sldId id="316" r:id="rId42"/>
    <p:sldId id="317" r:id="rId43"/>
    <p:sldId id="318" r:id="rId44"/>
    <p:sldId id="321" r:id="rId45"/>
    <p:sldId id="319" r:id="rId46"/>
    <p:sldId id="298" r:id="rId47"/>
    <p:sldId id="299" r:id="rId48"/>
    <p:sldId id="325" r:id="rId49"/>
    <p:sldId id="304" r:id="rId50"/>
    <p:sldId id="306" r:id="rId51"/>
    <p:sldId id="324" r:id="rId52"/>
    <p:sldId id="307" r:id="rId53"/>
    <p:sldId id="322" r:id="rId54"/>
    <p:sldId id="263" r:id="rId5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77419" autoAdjust="0"/>
  </p:normalViewPr>
  <p:slideViewPr>
    <p:cSldViewPr>
      <p:cViewPr varScale="1">
        <p:scale>
          <a:sx n="53" d="100"/>
          <a:sy n="53" d="100"/>
        </p:scale>
        <p:origin x="1500" y="4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2532"/>
    </p:cViewPr>
  </p:sorterViewPr>
  <p:notesViewPr>
    <p:cSldViewPr>
      <p:cViewPr varScale="1">
        <p:scale>
          <a:sx n="54" d="100"/>
          <a:sy n="54" d="100"/>
        </p:scale>
        <p:origin x="-28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B7CF62-BA2D-4895-88B2-71C355420A6E}" type="datetimeFigureOut">
              <a:rPr lang="en-US" smtClean="0"/>
              <a:t>9/25/2023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8BAF4A-11FF-4CF6-8E09-9A7B2A34DF82}" type="slidenum">
              <a:rPr lang="en-US" smtClean="0"/>
              <a:t>‹#›</a:t>
            </a:fld>
            <a:endParaRPr lang="en-US"/>
          </a:p>
        </p:txBody>
      </p:sp>
    </p:spTree>
    <p:extLst>
      <p:ext uri="{BB962C8B-B14F-4D97-AF65-F5344CB8AC3E}">
        <p14:creationId xmlns:p14="http://schemas.microsoft.com/office/powerpoint/2010/main" val="1706244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1</a:t>
            </a:fld>
            <a:endParaRPr lang="en-US"/>
          </a:p>
        </p:txBody>
      </p:sp>
    </p:spTree>
    <p:extLst>
      <p:ext uri="{BB962C8B-B14F-4D97-AF65-F5344CB8AC3E}">
        <p14:creationId xmlns:p14="http://schemas.microsoft.com/office/powerpoint/2010/main" val="1906177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Người dùng không cần phải tự hỏi liệu các từ ngữ, tình huống hoặc hành động khác nhau có nghĩa giống nhau hay không. Thực hiện theo các quy ước nền tảng. Mẹo </a:t>
            </a:r>
            <a:endParaRPr lang="en-US">
              <a:effectLst/>
              <a:latin typeface="Segoe UI Web (Vietnames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effectLst/>
                <a:latin typeface="Segoe UI Web (Vietnamese)"/>
              </a:rPr>
              <a:t>Cải thiện khả năng học hỏi bằng cách duy trì cả hai loại tính nhất quán: nội bộ và bên ngoài. </a:t>
            </a:r>
            <a:endParaRPr lang="en-US">
              <a:effectLst/>
              <a:latin typeface="Segoe UI Web (Vietnames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effectLst/>
                <a:latin typeface="Segoe UI Web (Vietnamese)"/>
              </a:rPr>
              <a:t>Duy trì tính nhất quán trong một sản phẩm duy nhất hoặc một dòng sản phẩm (tính nhất quán bên trong). </a:t>
            </a:r>
            <a:endParaRPr lang="en-US">
              <a:effectLst/>
              <a:latin typeface="Segoe UI Web (Vietnames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effectLst/>
                <a:latin typeface="Segoe UI Web (Vietnamese)"/>
              </a:rPr>
              <a:t>Thực hiện theo các quy ước ngành đã được thiết lập (tính nhất quán bên ngoài).</a:t>
            </a:r>
          </a:p>
          <a:p>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27</a:t>
            </a:fld>
            <a:endParaRPr lang="en-US"/>
          </a:p>
        </p:txBody>
      </p:sp>
    </p:spTree>
    <p:extLst>
      <p:ext uri="{BB962C8B-B14F-4D97-AF65-F5344CB8AC3E}">
        <p14:creationId xmlns:p14="http://schemas.microsoft.com/office/powerpoint/2010/main" val="3772395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46</a:t>
            </a:fld>
            <a:endParaRPr lang="en-US"/>
          </a:p>
        </p:txBody>
      </p:sp>
    </p:spTree>
    <p:extLst>
      <p:ext uri="{BB962C8B-B14F-4D97-AF65-F5344CB8AC3E}">
        <p14:creationId xmlns:p14="http://schemas.microsoft.com/office/powerpoint/2010/main" val="2026140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52</a:t>
            </a:fld>
            <a:endParaRPr lang="en-US"/>
          </a:p>
        </p:txBody>
      </p:sp>
    </p:spTree>
    <p:extLst>
      <p:ext uri="{BB962C8B-B14F-4D97-AF65-F5344CB8AC3E}">
        <p14:creationId xmlns:p14="http://schemas.microsoft.com/office/powerpoint/2010/main" val="3791629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The goals of usability testing usually include:</a:t>
            </a:r>
          </a:p>
          <a:p>
            <a:pPr marL="171450" lvl="0" indent="-171450">
              <a:buFont typeface="Arial" panose="020B0604020202020204" pitchFamily="34" charset="0"/>
              <a:buChar char="•"/>
            </a:pPr>
            <a:r>
              <a:rPr lang="en-US" b="1"/>
              <a:t>Identifying problems</a:t>
            </a:r>
            <a:r>
              <a:rPr lang="en-US"/>
              <a:t> in the design of the product or service</a:t>
            </a:r>
          </a:p>
          <a:p>
            <a:pPr marL="171450" lvl="0" indent="-171450">
              <a:buFont typeface="Arial" panose="020B0604020202020204" pitchFamily="34" charset="0"/>
              <a:buChar char="•"/>
            </a:pPr>
            <a:r>
              <a:rPr lang="en-US" b="1"/>
              <a:t>Uncovering opportunities</a:t>
            </a:r>
            <a:r>
              <a:rPr lang="en-US"/>
              <a:t> to improve the design</a:t>
            </a:r>
          </a:p>
          <a:p>
            <a:pPr marL="171450" lvl="0" indent="-171450">
              <a:buFont typeface="Arial" panose="020B0604020202020204" pitchFamily="34" charset="0"/>
              <a:buChar char="•"/>
            </a:pPr>
            <a:r>
              <a:rPr lang="en-US" b="1"/>
              <a:t>Learning about the target user’s</a:t>
            </a:r>
            <a:r>
              <a:rPr lang="en-US"/>
              <a:t> behavior and preferences</a:t>
            </a:r>
          </a:p>
          <a:p>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2</a:t>
            </a:fld>
            <a:endParaRPr lang="en-US"/>
          </a:p>
        </p:txBody>
      </p:sp>
    </p:spTree>
    <p:extLst>
      <p:ext uri="{BB962C8B-B14F-4D97-AF65-F5344CB8AC3E}">
        <p14:creationId xmlns:p14="http://schemas.microsoft.com/office/powerpoint/2010/main" val="1620521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5</a:t>
            </a:fld>
            <a:endParaRPr lang="en-US"/>
          </a:p>
        </p:txBody>
      </p:sp>
    </p:spTree>
    <p:extLst>
      <p:ext uri="{BB962C8B-B14F-4D97-AF65-F5344CB8AC3E}">
        <p14:creationId xmlns:p14="http://schemas.microsoft.com/office/powerpoint/2010/main" val="320629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6</a:t>
            </a:fld>
            <a:endParaRPr lang="en-US"/>
          </a:p>
        </p:txBody>
      </p:sp>
    </p:spTree>
    <p:extLst>
      <p:ext uri="{BB962C8B-B14F-4D97-AF65-F5344CB8AC3E}">
        <p14:creationId xmlns:p14="http://schemas.microsoft.com/office/powerpoint/2010/main" val="2590375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1. Khả năng hiển thị trạng thái hệ thống </a:t>
            </a:r>
            <a:endParaRPr lang="en-US">
              <a:effectLst/>
              <a:latin typeface="Segoe UI Web (Vietnames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2. Phù hợp giữa hệ thống và thế giới thực </a:t>
            </a:r>
            <a:endParaRPr lang="en-US">
              <a:effectLst/>
              <a:latin typeface="Segoe UI Web (Vietnames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3. Kiểm soát và tự do người dùng </a:t>
            </a:r>
            <a:endParaRPr lang="en-US">
              <a:effectLst/>
              <a:latin typeface="Segoe UI Web (Vietnames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4. Tính nhất quán và tiêu chuẩn </a:t>
            </a:r>
            <a:endParaRPr lang="en-US">
              <a:effectLst/>
              <a:latin typeface="Segoe UI Web (Vietnames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5. Phòng ngừa lỗi </a:t>
            </a:r>
            <a:endParaRPr lang="en-US">
              <a:effectLst/>
              <a:latin typeface="Segoe UI Web (Vietnames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6. </a:t>
            </a:r>
            <a:r>
              <a:rPr lang="en-US">
                <a:effectLst/>
                <a:latin typeface="Segoe UI Web (Vietnamese)"/>
              </a:rPr>
              <a:t>N</a:t>
            </a:r>
            <a:r>
              <a:rPr lang="vi-VN">
                <a:effectLst/>
                <a:latin typeface="Segoe UI Web (Vietnamese)"/>
              </a:rPr>
              <a:t>hận </a:t>
            </a:r>
            <a:r>
              <a:rPr lang="en-US">
                <a:effectLst/>
                <a:latin typeface="Segoe UI Web (Vietnamese)"/>
              </a:rPr>
              <a:t>biết </a:t>
            </a:r>
            <a:r>
              <a:rPr lang="vi-VN">
                <a:effectLst/>
                <a:latin typeface="Segoe UI Web (Vietnamese)"/>
              </a:rPr>
              <a:t>thay vì nhớ lại </a:t>
            </a:r>
            <a:endParaRPr lang="en-US">
              <a:effectLst/>
              <a:latin typeface="Segoe UI Web (Vietnames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7. Tính linh hoạt và hiệu quả sử dụng </a:t>
            </a:r>
            <a:endParaRPr lang="en-US">
              <a:effectLst/>
              <a:latin typeface="Segoe UI Web (Vietnames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8. Thiết kế thẩm mỹ và tối giản </a:t>
            </a:r>
            <a:endParaRPr lang="en-US">
              <a:effectLst/>
              <a:latin typeface="Segoe UI Web (Vietnames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9. Giúp người dùng nhận biết, chẩn đoán và phục hồi lỗi </a:t>
            </a:r>
            <a:endParaRPr lang="en-US">
              <a:effectLst/>
              <a:latin typeface="Segoe UI Web (Vietnames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10. Trợ giúp và tài liệu</a:t>
            </a:r>
          </a:p>
          <a:p>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8</a:t>
            </a:fld>
            <a:endParaRPr lang="en-US"/>
          </a:p>
        </p:txBody>
      </p:sp>
    </p:spTree>
    <p:extLst>
      <p:ext uri="{BB962C8B-B14F-4D97-AF65-F5344CB8AC3E}">
        <p14:creationId xmlns:p14="http://schemas.microsoft.com/office/powerpoint/2010/main" val="2286019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users know the current system status, they learn the outcome of their prior interactions and determine next steps. Predictable interactions create trust in the product as well as the brand.</a:t>
            </a:r>
            <a:endParaRPr lang="en-US" b="1" i="1"/>
          </a:p>
          <a:p>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9</a:t>
            </a:fld>
            <a:endParaRPr lang="en-US"/>
          </a:p>
        </p:txBody>
      </p:sp>
    </p:spTree>
    <p:extLst>
      <p:ext uri="{BB962C8B-B14F-4D97-AF65-F5344CB8AC3E}">
        <p14:creationId xmlns:p14="http://schemas.microsoft.com/office/powerpoint/2010/main" val="2831464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a:effectLst/>
                <a:latin typeface="Segoe UI Web (Vietnamese)"/>
              </a:rPr>
              <a:t>Thiết kế nên nói ngôn ngữ của người dùng. Sử dụng các từ, cụm từ và khái niệm quen thuộc với người dùng, thay vì biệt ngữ nội bộ. </a:t>
            </a:r>
            <a:endParaRPr lang="en-US">
              <a:effectLst/>
              <a:latin typeface="Segoe UI Web (Vietnamese)"/>
            </a:endParaRPr>
          </a:p>
          <a:p>
            <a:pPr marL="171450" indent="-171450">
              <a:buFont typeface="Arial" panose="020B0604020202020204" pitchFamily="34" charset="0"/>
              <a:buChar char="•"/>
            </a:pPr>
            <a:r>
              <a:rPr lang="vi-VN">
                <a:effectLst/>
                <a:latin typeface="Segoe UI Web (Vietnamese)"/>
              </a:rPr>
              <a:t>Thực hiện theo các quy ước trong thế giới thực, làm cho thông tin xuất hiện theo thứ tự tự nhiên và logic. </a:t>
            </a:r>
            <a:endParaRPr lang="en-US">
              <a:effectLst/>
              <a:latin typeface="Segoe UI Web (Vietnamese)"/>
            </a:endParaRPr>
          </a:p>
          <a:p>
            <a:pPr marL="171450" indent="-171450">
              <a:buFont typeface="Arial" panose="020B0604020202020204" pitchFamily="34" charset="0"/>
              <a:buChar char="•"/>
            </a:pPr>
            <a:r>
              <a:rPr lang="vi-VN">
                <a:effectLst/>
                <a:latin typeface="Segoe UI Web (Vietnamese)"/>
              </a:rPr>
              <a:t>Các thuật ngữ, khái niệm, biểu tượng và hình ảnh phải quen thuộc với người dùng của bạn </a:t>
            </a:r>
            <a:endParaRPr lang="en-US">
              <a:effectLst/>
              <a:latin typeface="Segoe UI Web (Vietnamese)"/>
            </a:endParaRPr>
          </a:p>
          <a:p>
            <a:pPr marL="171450" indent="-171450">
              <a:buFont typeface="Arial" panose="020B0604020202020204" pitchFamily="34" charset="0"/>
              <a:buChar char="•"/>
            </a:pPr>
            <a:r>
              <a:rPr lang="vi-VN">
                <a:effectLst/>
                <a:latin typeface="Segoe UI Web (Vietnamese)"/>
              </a:rPr>
              <a:t>Khi các điều khiển của thiết kế tuân theo các quy ước trong thế giới thực và tương ứng với kết quả mong muốn (được gọi là ánh xạ tự nhiên), người dùng sẽ dễ dàng tìm hiểu và ghi nhớ cách giao diện hoạt </a:t>
            </a:r>
            <a:r>
              <a:rPr lang="en-US">
                <a:effectLst/>
                <a:latin typeface="Segoe UI Web (Vietnamese)"/>
              </a:rPr>
              <a:t>động.</a:t>
            </a:r>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17</a:t>
            </a:fld>
            <a:endParaRPr lang="en-US"/>
          </a:p>
        </p:txBody>
      </p:sp>
    </p:spTree>
    <p:extLst>
      <p:ext uri="{BB962C8B-B14F-4D97-AF65-F5344CB8AC3E}">
        <p14:creationId xmlns:p14="http://schemas.microsoft.com/office/powerpoint/2010/main" val="642287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effectLst/>
                <a:latin typeface="Segoe UI Web (Vietnamese)"/>
              </a:rPr>
              <a:t>Đảm bảo người dùng có thể hiểu nghĩa mà không cần phải tra cứu định nghĩa của một từ. </a:t>
            </a:r>
            <a:endParaRPr lang="en-US">
              <a:effectLst/>
              <a:latin typeface="Segoe UI Web (Vietnames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effectLst/>
                <a:latin typeface="Segoe UI Web (Vietnamese)"/>
              </a:rPr>
              <a:t>Đừng bao giờ cho rằng sự hiểu biết của bạn về các từ hoặc khái niệm sẽ phù hợp với người dùng của bạn.</a:t>
            </a:r>
            <a:endParaRPr lang="en-US">
              <a:effectLst/>
              <a:latin typeface="Segoe UI Web (Vietnames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effectLst/>
                <a:latin typeface="Segoe UI Web (Vietnamese)"/>
              </a:rPr>
              <a:t>Nghiên cứu người dùng sẽ giúp bạn khám phá thuật ngữ quen thuộc của người dùng, cũng như các mô hình tinh thần của họ xung quanh các khái niệm quan trọng.</a:t>
            </a:r>
          </a:p>
          <a:p>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18</a:t>
            </a:fld>
            <a:endParaRPr lang="en-US"/>
          </a:p>
        </p:txBody>
      </p:sp>
    </p:spTree>
    <p:extLst>
      <p:ext uri="{BB962C8B-B14F-4D97-AF65-F5344CB8AC3E}">
        <p14:creationId xmlns:p14="http://schemas.microsoft.com/office/powerpoint/2010/main" val="749708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Vietnamese translation. Người dùng thường chọn nhầm các chức năng hệ thống và sẽ cần một "lối thoát khẩn cấp" được đánh dấu rõ ràng để rời khỏi trạng thái không mong muốn mà không phải trải qua một cuộc đối thoại mở rộng. </a:t>
            </a:r>
            <a:endParaRPr lang="en-US">
              <a:effectLst/>
              <a:latin typeface="Segoe UI Web (Vietnames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Hỗ trợ hoàn tác và làm lại.</a:t>
            </a:r>
          </a:p>
          <a:p>
            <a:endParaRPr lang="en-US"/>
          </a:p>
        </p:txBody>
      </p:sp>
      <p:sp>
        <p:nvSpPr>
          <p:cNvPr id="4" name="Slide Number Placeholder 3"/>
          <p:cNvSpPr>
            <a:spLocks noGrp="1"/>
          </p:cNvSpPr>
          <p:nvPr>
            <p:ph type="sldNum" sz="quarter" idx="5"/>
          </p:nvPr>
        </p:nvSpPr>
        <p:spPr/>
        <p:txBody>
          <a:bodyPr/>
          <a:lstStyle/>
          <a:p>
            <a:fld id="{518BAF4A-11FF-4CF6-8E09-9A7B2A34DF82}" type="slidenum">
              <a:rPr lang="en-US" smtClean="0"/>
              <a:t>21</a:t>
            </a:fld>
            <a:endParaRPr lang="en-US"/>
          </a:p>
        </p:txBody>
      </p:sp>
    </p:spTree>
    <p:extLst>
      <p:ext uri="{BB962C8B-B14F-4D97-AF65-F5344CB8AC3E}">
        <p14:creationId xmlns:p14="http://schemas.microsoft.com/office/powerpoint/2010/main" val="4151770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6" name="Rectangle 4"/>
            <p:cNvSpPr>
              <a:spLocks noChangeArrowheads="1"/>
            </p:cNvSpPr>
            <p:nvPr/>
          </p:nvSpPr>
          <p:spPr bwMode="hidden">
            <a:xfrm>
              <a:off x="1081" y="1065"/>
              <a:ext cx="4679" cy="1596"/>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9" name="Rectangle 7"/>
              <p:cNvSpPr>
                <a:spLocks noChangeArrowheads="1"/>
              </p:cNvSpPr>
              <p:nvPr userDrawn="1"/>
            </p:nvSpPr>
            <p:spPr bwMode="auto">
              <a:xfrm>
                <a:off x="1081" y="1065"/>
                <a:ext cx="362" cy="405"/>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 name="Rectangle 8"/>
              <p:cNvSpPr>
                <a:spLocks noChangeArrowheads="1"/>
              </p:cNvSpPr>
              <p:nvPr userDrawn="1"/>
            </p:nvSpPr>
            <p:spPr bwMode="auto">
              <a:xfrm>
                <a:off x="1437" y="672"/>
                <a:ext cx="369" cy="400"/>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1" name="Rectangle 9"/>
              <p:cNvSpPr>
                <a:spLocks noChangeArrowheads="1"/>
              </p:cNvSpPr>
              <p:nvPr userDrawn="1"/>
            </p:nvSpPr>
            <p:spPr bwMode="auto">
              <a:xfrm>
                <a:off x="719" y="2257"/>
                <a:ext cx="368" cy="404"/>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2" name="Rectangle 10"/>
              <p:cNvSpPr>
                <a:spLocks noChangeArrowheads="1"/>
              </p:cNvSpPr>
              <p:nvPr userDrawn="1"/>
            </p:nvSpPr>
            <p:spPr bwMode="auto">
              <a:xfrm>
                <a:off x="1437" y="1065"/>
                <a:ext cx="369" cy="405"/>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3" name="Rectangle 11"/>
              <p:cNvSpPr>
                <a:spLocks noChangeArrowheads="1"/>
              </p:cNvSpPr>
              <p:nvPr userDrawn="1"/>
            </p:nvSpPr>
            <p:spPr bwMode="auto">
              <a:xfrm>
                <a:off x="719" y="1464"/>
                <a:ext cx="368" cy="39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4" name="Rectangle 12"/>
              <p:cNvSpPr>
                <a:spLocks noChangeArrowheads="1"/>
              </p:cNvSpPr>
              <p:nvPr userDrawn="1"/>
            </p:nvSpPr>
            <p:spPr bwMode="auto">
              <a:xfrm>
                <a:off x="0" y="1464"/>
                <a:ext cx="367" cy="399"/>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5" name="Rectangle 13"/>
              <p:cNvSpPr>
                <a:spLocks noChangeArrowheads="1"/>
              </p:cNvSpPr>
              <p:nvPr userDrawn="1"/>
            </p:nvSpPr>
            <p:spPr bwMode="auto">
              <a:xfrm>
                <a:off x="1081" y="1464"/>
                <a:ext cx="362" cy="39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6" name="Rectangle 14"/>
              <p:cNvSpPr>
                <a:spLocks noChangeArrowheads="1"/>
              </p:cNvSpPr>
              <p:nvPr userDrawn="1"/>
            </p:nvSpPr>
            <p:spPr bwMode="auto">
              <a:xfrm>
                <a:off x="361" y="1857"/>
                <a:ext cx="363" cy="406"/>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7" name="Rectangle 15"/>
              <p:cNvSpPr>
                <a:spLocks noChangeArrowheads="1"/>
              </p:cNvSpPr>
              <p:nvPr userDrawn="1"/>
            </p:nvSpPr>
            <p:spPr bwMode="auto">
              <a:xfrm>
                <a:off x="719" y="1857"/>
                <a:ext cx="368" cy="40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grpSp>
      </p:grpSp>
      <p:sp>
        <p:nvSpPr>
          <p:cNvPr id="2" name="Title 1"/>
          <p:cNvSpPr>
            <a:spLocks noGrp="1"/>
          </p:cNvSpPr>
          <p:nvPr>
            <p:ph type="ctrTitle"/>
          </p:nvPr>
        </p:nvSpPr>
        <p:spPr>
          <a:xfrm>
            <a:off x="2867026" y="1690688"/>
            <a:ext cx="6276974" cy="2533649"/>
          </a:xfrm>
        </p:spPr>
        <p:txBody>
          <a:bodyPr>
            <a:normAutofit/>
          </a:bodyPr>
          <a:lstStyle>
            <a:lvl1pPr>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2847431" y="4267200"/>
            <a:ext cx="6296569" cy="1752600"/>
          </a:xfrm>
        </p:spPr>
        <p:txBody>
          <a:bodyPr/>
          <a:lstStyle>
            <a:lvl1pPr marL="0" indent="0" algn="ctr">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8" name="Date Placeholder 3"/>
          <p:cNvSpPr>
            <a:spLocks noGrp="1"/>
          </p:cNvSpPr>
          <p:nvPr>
            <p:ph type="dt" sz="half" idx="10"/>
          </p:nvPr>
        </p:nvSpPr>
        <p:spPr/>
        <p:txBody>
          <a:bodyPr/>
          <a:lstStyle>
            <a:lvl1pPr>
              <a:defRPr/>
            </a:lvl1pPr>
          </a:lstStyle>
          <a:p>
            <a:endParaRPr lang="en-US"/>
          </a:p>
        </p:txBody>
      </p:sp>
      <p:sp>
        <p:nvSpPr>
          <p:cNvPr id="19" name="Footer Placeholder 4"/>
          <p:cNvSpPr>
            <a:spLocks noGrp="1"/>
          </p:cNvSpPr>
          <p:nvPr>
            <p:ph type="ftr" sz="quarter" idx="11"/>
          </p:nvPr>
        </p:nvSpPr>
        <p:spPr/>
        <p:txBody>
          <a:bodyPr/>
          <a:lstStyle>
            <a:lvl1pPr>
              <a:defRPr/>
            </a:lvl1pPr>
          </a:lstStyle>
          <a:p>
            <a:endParaRPr lang="en-US"/>
          </a:p>
        </p:txBody>
      </p:sp>
      <p:sp>
        <p:nvSpPr>
          <p:cNvPr id="20" name="Slide Number Placeholder 5"/>
          <p:cNvSpPr>
            <a:spLocks noGrp="1"/>
          </p:cNvSpPr>
          <p:nvPr>
            <p:ph type="sldNum" sz="quarter" idx="12"/>
          </p:nvPr>
        </p:nvSpPr>
        <p:spPr/>
        <p:txBody>
          <a:bodyPr/>
          <a:lstStyle>
            <a:lvl1pPr>
              <a:defRPr lang="en-US" altLang="en-US" smtClean="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33492005"/>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Big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22638"/>
            <a:ext cx="8229600" cy="1253762"/>
          </a:xfrm>
        </p:spPr>
        <p:txBody>
          <a:bodyPr/>
          <a:lstStyle>
            <a:lvl1pPr>
              <a:lnSpc>
                <a:spcPct val="90000"/>
              </a:lnSpc>
              <a:defRPr/>
            </a:lvl1pPr>
          </a:lstStyle>
          <a:p>
            <a:r>
              <a:rPr lang="en-US"/>
              <a:t>Click to edit </a:t>
            </a:r>
            <a:br>
              <a:rPr lang="en-US"/>
            </a:br>
            <a:r>
              <a:rPr lang="en-US"/>
              <a:t>Master title style</a:t>
            </a:r>
          </a:p>
        </p:txBody>
      </p:sp>
      <p:sp>
        <p:nvSpPr>
          <p:cNvPr id="3" name="Date Placeholder 3"/>
          <p:cNvSpPr>
            <a:spLocks noGrp="1"/>
          </p:cNvSpPr>
          <p:nvPr>
            <p:ph type="dt" sz="half" idx="10"/>
          </p:nvPr>
        </p:nvSpPr>
        <p:spPr/>
        <p:txBody>
          <a:bodyPr/>
          <a:lstStyle>
            <a:lvl1pPr>
              <a:defRPr/>
            </a:lvl1pPr>
          </a:lstStyle>
          <a:p>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70032453"/>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76953642"/>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94063"/>
            <a:ext cx="8229600" cy="990600"/>
          </a:xfrm>
        </p:spPr>
        <p:txBody>
          <a:bodyPr/>
          <a:lstStyle/>
          <a:p>
            <a:r>
              <a:rPr lang="en-US"/>
              <a:t>Click to edit Master title style</a:t>
            </a:r>
          </a:p>
        </p:txBody>
      </p:sp>
      <p:sp>
        <p:nvSpPr>
          <p:cNvPr id="3" name="Table Placeholder 2"/>
          <p:cNvSpPr>
            <a:spLocks noGrp="1"/>
          </p:cNvSpPr>
          <p:nvPr>
            <p:ph type="tbl" idx="1"/>
          </p:nvPr>
        </p:nvSpPr>
        <p:spPr>
          <a:xfrm>
            <a:off x="457200" y="1524000"/>
            <a:ext cx="8229600" cy="4648200"/>
          </a:xfrm>
        </p:spPr>
        <p:txBody>
          <a:bodyPr/>
          <a:lstStyle/>
          <a:p>
            <a:pPr lvl="0"/>
            <a:r>
              <a:rPr lang="en-US" noProof="0"/>
              <a:t>Click icon to add table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29704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a:lvl1pPr>
          </a:lstStyle>
          <a:p>
            <a:r>
              <a:rPr lang="en-US"/>
              <a:t>Click to edit Master title style</a:t>
            </a:r>
          </a:p>
        </p:txBody>
      </p:sp>
      <p:sp>
        <p:nvSpPr>
          <p:cNvPr id="3" name="Content Placeholder 2"/>
          <p:cNvSpPr>
            <a:spLocks noGrp="1"/>
          </p:cNvSpPr>
          <p:nvPr>
            <p:ph idx="1"/>
          </p:nvPr>
        </p:nvSpPr>
        <p:spPr/>
        <p:txBody>
          <a:bodyPr/>
          <a:lstStyle>
            <a:lvl1pPr>
              <a:spcBef>
                <a:spcPts val="800"/>
              </a:spcBef>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888317"/>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ig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09574"/>
            <a:ext cx="8229600" cy="1252800"/>
          </a:xfrm>
        </p:spPr>
        <p:txBody>
          <a:bodyPr/>
          <a:lstStyle>
            <a:lvl1pPr>
              <a:lnSpc>
                <a:spcPct val="90000"/>
              </a:lnSpc>
              <a:defRPr lang="en-US"/>
            </a:lvl1pPr>
          </a:lstStyle>
          <a:p>
            <a:r>
              <a:rPr lang="en-US"/>
              <a:t>Click to edit </a:t>
            </a:r>
            <a:br>
              <a:rPr lang="en-US"/>
            </a:br>
            <a:r>
              <a:rPr lang="en-US"/>
              <a:t>Master title style</a:t>
            </a:r>
          </a:p>
        </p:txBody>
      </p:sp>
      <p:sp>
        <p:nvSpPr>
          <p:cNvPr id="3" name="Content Placeholder 2"/>
          <p:cNvSpPr>
            <a:spLocks noGrp="1"/>
          </p:cNvSpPr>
          <p:nvPr>
            <p:ph idx="1"/>
          </p:nvPr>
        </p:nvSpPr>
        <p:spPr>
          <a:xfrm>
            <a:off x="457200" y="1828800"/>
            <a:ext cx="8229600" cy="4343400"/>
          </a:xfrm>
        </p:spPr>
        <p:txBody>
          <a:bodyPr/>
          <a:lstStyle>
            <a:lvl1pPr>
              <a:spcBef>
                <a:spcPts val="800"/>
              </a:spcBef>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30298952"/>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2438400"/>
            <a:ext cx="9144001"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22313" y="2828925"/>
            <a:ext cx="7772400" cy="1362075"/>
          </a:xfrm>
        </p:spPr>
        <p:txBody>
          <a:bodyPr/>
          <a:lstStyle>
            <a:lvl1pPr algn="ctr">
              <a:defRPr lang="en-US" sz="4400"/>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1532132"/>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4000"/>
            <a:ext cx="4038600" cy="46482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4038600" cy="4648200"/>
          </a:xfrm>
        </p:spPr>
        <p:txBody>
          <a:bodyPr/>
          <a:lstStyle>
            <a:lvl1pPr>
              <a:defRPr lang="en-US" smtClean="0"/>
            </a:lvl1pPr>
            <a:lvl2pPr>
              <a:defRPr lang="en-US" smtClean="0"/>
            </a:lvl2pPr>
            <a:lvl3pPr>
              <a:defRPr lang="en-US" smtClean="0"/>
            </a:lvl3pPr>
            <a:lvl4pPr>
              <a:defRPr lang="en-US" smtClean="0"/>
            </a:lvl4pPr>
            <a:lvl5pPr>
              <a:defRPr lang="en-US"/>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00823974"/>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24000"/>
            <a:ext cx="40401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286000"/>
            <a:ext cx="4040188" cy="38862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24000"/>
            <a:ext cx="4041775"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286000"/>
            <a:ext cx="4041775" cy="3886200"/>
          </a:xfrm>
        </p:spPr>
        <p:txBody>
          <a:bodyPr/>
          <a:lstStyle>
            <a:lvl1pPr>
              <a:defRPr lang="en-US" smtClean="0"/>
            </a:lvl1pPr>
            <a:lvl2pPr>
              <a:defRPr lang="en-US" smtClean="0"/>
            </a:lvl2pPr>
            <a:lvl3pPr>
              <a:defRPr lang="en-US" smtClean="0"/>
            </a:lvl3pPr>
            <a:lvl4pPr>
              <a:defRPr lang="en-US" smtClean="0"/>
            </a:lvl4pPr>
            <a:lvl5pPr>
              <a:defRPr lang="en-US"/>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20117651"/>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24000"/>
            <a:ext cx="82296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57200" y="3886200"/>
            <a:ext cx="82296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endParaRPr lang="en-US"/>
          </a:p>
        </p:txBody>
      </p:sp>
      <p:sp>
        <p:nvSpPr>
          <p:cNvPr id="6" name="Footer Placeholder 4"/>
          <p:cNvSpPr>
            <a:spLocks noGrp="1"/>
          </p:cNvSpPr>
          <p:nvPr>
            <p:ph type="ftr" sz="quarter" idx="16"/>
          </p:nvPr>
        </p:nvSpPr>
        <p:spPr/>
        <p:txBody>
          <a:bodyPr/>
          <a:lstStyle>
            <a:lvl1pPr>
              <a:defRPr/>
            </a:lvl1pPr>
          </a:lstStyle>
          <a:p>
            <a:endParaRPr lang="en-US"/>
          </a:p>
        </p:txBody>
      </p:sp>
      <p:sp>
        <p:nvSpPr>
          <p:cNvPr id="8" name="Slide Number Placeholder 5"/>
          <p:cNvSpPr>
            <a:spLocks noGrp="1"/>
          </p:cNvSpPr>
          <p:nvPr>
            <p:ph type="sldNum" sz="quarter" idx="17"/>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68132916"/>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24000"/>
            <a:ext cx="403860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648200" y="1524000"/>
            <a:ext cx="40386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5"/>
          </p:nvPr>
        </p:nvSpPr>
        <p:spPr>
          <a:xfrm>
            <a:off x="4648200" y="3886200"/>
            <a:ext cx="40386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6"/>
          </p:nvPr>
        </p:nvSpPr>
        <p:spPr/>
        <p:txBody>
          <a:bodyPr/>
          <a:lstStyle>
            <a:lvl1pPr>
              <a:defRPr/>
            </a:lvl1pPr>
          </a:lstStyle>
          <a:p>
            <a:endParaRPr lang="en-US"/>
          </a:p>
        </p:txBody>
      </p:sp>
      <p:sp>
        <p:nvSpPr>
          <p:cNvPr id="8" name="Footer Placeholder 4"/>
          <p:cNvSpPr>
            <a:spLocks noGrp="1"/>
          </p:cNvSpPr>
          <p:nvPr>
            <p:ph type="ftr" sz="quarter" idx="17"/>
          </p:nvPr>
        </p:nvSpPr>
        <p:spPr/>
        <p:txBody>
          <a:bodyPr/>
          <a:lstStyle>
            <a:lvl1pPr>
              <a:defRPr/>
            </a:lvl1pPr>
          </a:lstStyle>
          <a:p>
            <a:endParaRPr lang="en-US"/>
          </a:p>
        </p:txBody>
      </p:sp>
      <p:sp>
        <p:nvSpPr>
          <p:cNvPr id="11" name="Slide Number Placeholder 5"/>
          <p:cNvSpPr>
            <a:spLocks noGrp="1"/>
          </p:cNvSpPr>
          <p:nvPr>
            <p:ph type="sldNum" sz="quarter" idx="18"/>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01472912"/>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22638"/>
            <a:ext cx="8229600" cy="962025"/>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41457332"/>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409575"/>
            <a:ext cx="82296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3" name="Text Placeholder 2"/>
          <p:cNvSpPr>
            <a:spLocks noGrp="1"/>
          </p:cNvSpPr>
          <p:nvPr>
            <p:ph type="body" idx="1"/>
          </p:nvPr>
        </p:nvSpPr>
        <p:spPr bwMode="auto">
          <a:xfrm>
            <a:off x="457200" y="1524000"/>
            <a:ext cx="8229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4" name="Date Placeholder 3"/>
          <p:cNvSpPr>
            <a:spLocks noGrp="1"/>
          </p:cNvSpPr>
          <p:nvPr>
            <p:ph type="dt" sz="half" idx="2"/>
          </p:nvPr>
        </p:nvSpPr>
        <p:spPr>
          <a:xfrm>
            <a:off x="457200" y="6324600"/>
            <a:ext cx="2133600" cy="32067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3"/>
          </p:nvPr>
        </p:nvSpPr>
        <p:spPr>
          <a:xfrm>
            <a:off x="3124200" y="6324600"/>
            <a:ext cx="2895600" cy="32067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24600"/>
            <a:ext cx="2133600" cy="3206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898989"/>
                </a:solidFill>
                <a:latin typeface="Arial" panose="020B0604020202020204" pitchFamily="34" charset="0"/>
                <a:cs typeface="Arial" panose="020B0604020202020204" pitchFamily="34" charset="0"/>
              </a:defRPr>
            </a:lvl1pPr>
          </a:lstStyle>
          <a:p>
            <a:fld id="{B6F15528-21DE-4FAA-801E-634DDDAF4B2B}" type="slidenum">
              <a:rPr lang="en-US" smtClean="0"/>
              <a:pPr/>
              <a:t>‹#›</a:t>
            </a:fld>
            <a:endParaRPr lang="en-US"/>
          </a:p>
        </p:txBody>
      </p:sp>
      <p:grpSp>
        <p:nvGrpSpPr>
          <p:cNvPr id="1031"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rgbClr val="CCCCE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vi-VN" altLang="vi-VN" sz="2100">
                <a:solidFill>
                  <a:srgbClr val="000000"/>
                </a:solidFill>
              </a:endParaRPr>
            </a:p>
          </p:txBody>
        </p:sp>
        <p:sp>
          <p:nvSpPr>
            <p:cNvPr id="1033" name="Rectangle 6"/>
            <p:cNvSpPr>
              <a:spLocks noChangeArrowheads="1"/>
            </p:cNvSpPr>
            <p:nvPr/>
          </p:nvSpPr>
          <p:spPr bwMode="auto">
            <a:xfrm>
              <a:off x="260" y="85"/>
              <a:ext cx="5500" cy="173"/>
            </a:xfrm>
            <a:prstGeom prst="rect">
              <a:avLst/>
            </a:prstGeom>
            <a:gradFill rotWithShape="0">
              <a:gsLst>
                <a:gs pos="0">
                  <a:srgbClr val="00007D"/>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4" name="Rectangle 7"/>
            <p:cNvSpPr>
              <a:spLocks noChangeArrowheads="1"/>
            </p:cNvSpPr>
            <p:nvPr/>
          </p:nvSpPr>
          <p:spPr bwMode="auto">
            <a:xfrm>
              <a:off x="258" y="85"/>
              <a:ext cx="87" cy="89"/>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5" name="Rectangle 8"/>
            <p:cNvSpPr>
              <a:spLocks noChangeArrowheads="1"/>
            </p:cNvSpPr>
            <p:nvPr/>
          </p:nvSpPr>
          <p:spPr bwMode="auto">
            <a:xfrm>
              <a:off x="345" y="0"/>
              <a:ext cx="88"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6" name="Rectangle 9"/>
            <p:cNvSpPr>
              <a:spLocks noChangeArrowheads="1"/>
            </p:cNvSpPr>
            <p:nvPr/>
          </p:nvSpPr>
          <p:spPr bwMode="auto">
            <a:xfrm>
              <a:off x="345" y="85"/>
              <a:ext cx="88" cy="89"/>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37" name="Rectangle 10"/>
            <p:cNvSpPr>
              <a:spLocks noChangeArrowheads="1"/>
            </p:cNvSpPr>
            <p:nvPr/>
          </p:nvSpPr>
          <p:spPr bwMode="auto">
            <a:xfrm>
              <a:off x="173" y="173"/>
              <a:ext cx="86" cy="87"/>
            </a:xfrm>
            <a:prstGeom prst="rect">
              <a:avLst/>
            </a:prstGeom>
            <a:solidFill>
              <a:srgbClr val="CCCC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666699"/>
                </a:solidFill>
              </a:endParaRPr>
            </a:p>
          </p:txBody>
        </p:sp>
        <p:sp>
          <p:nvSpPr>
            <p:cNvPr id="1038" name="Rectangle 11"/>
            <p:cNvSpPr>
              <a:spLocks noChangeArrowheads="1"/>
            </p:cNvSpPr>
            <p:nvPr/>
          </p:nvSpPr>
          <p:spPr bwMode="auto">
            <a:xfrm>
              <a:off x="83" y="86"/>
              <a:ext cx="89" cy="87"/>
            </a:xfrm>
            <a:prstGeom prst="rect">
              <a:avLst/>
            </a:prstGeom>
            <a:solidFill>
              <a:srgbClr val="000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2100">
                <a:solidFill>
                  <a:srgbClr val="000000"/>
                </a:solidFill>
              </a:endParaRPr>
            </a:p>
          </p:txBody>
        </p:sp>
        <p:sp>
          <p:nvSpPr>
            <p:cNvPr id="1039" name="Rectangle 12"/>
            <p:cNvSpPr>
              <a:spLocks noChangeArrowheads="1"/>
            </p:cNvSpPr>
            <p:nvPr/>
          </p:nvSpPr>
          <p:spPr bwMode="auto">
            <a:xfrm>
              <a:off x="258" y="171"/>
              <a:ext cx="87" cy="87"/>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sp>
          <p:nvSpPr>
            <p:cNvPr id="1040" name="Rectangle 13"/>
            <p:cNvSpPr>
              <a:spLocks noChangeArrowheads="1"/>
            </p:cNvSpPr>
            <p:nvPr/>
          </p:nvSpPr>
          <p:spPr bwMode="auto">
            <a:xfrm>
              <a:off x="173" y="258"/>
              <a:ext cx="86" cy="86"/>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vi-VN" altLang="vi-VN" sz="1600">
                <a:solidFill>
                  <a:srgbClr val="9999CC"/>
                </a:solidFill>
              </a:endParaRPr>
            </a:p>
          </p:txBody>
        </p:sp>
      </p:grpSp>
    </p:spTree>
    <p:extLst>
      <p:ext uri="{BB962C8B-B14F-4D97-AF65-F5344CB8AC3E}">
        <p14:creationId xmlns:p14="http://schemas.microsoft.com/office/powerpoint/2010/main" val="2673843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down)">
                      <p:cBhvr>
                        <p:cTn dur="500"/>
                        <p:tgtEl>
                          <p:spTgt spid="3"/>
                        </p:tgtEl>
                      </p:cBhvr>
                    </p:animEffect>
                  </p:childTnLst>
                </p:cTn>
              </p:par>
            </p:tnLst>
          </p:tmpl>
        </p:tmplLst>
      </p:bldP>
    </p:bldLst>
  </p:timing>
  <p:hf hdr="0" ftr="0" dt="0"/>
  <p:txStyles>
    <p:titleStyle>
      <a:lvl1pPr algn="l" rtl="0" eaLnBrk="1" fontAlgn="base" hangingPunct="1">
        <a:spcBef>
          <a:spcPct val="0"/>
        </a:spcBef>
        <a:spcAft>
          <a:spcPct val="0"/>
        </a:spcAft>
        <a:defRPr sz="4400" b="1" kern="1200">
          <a:solidFill>
            <a:schemeClr val="tx1"/>
          </a:solidFill>
          <a:latin typeface="Bahnschrift SemiCondensed" panose="020B0502040204020203" pitchFamily="34" charset="0"/>
          <a:ea typeface="Bahnschrift SemiCondensed" panose="020B0502040204020203" pitchFamily="34" charset="0"/>
          <a:cs typeface="Arial" pitchFamily="34" charset="0"/>
        </a:defRPr>
      </a:lvl1pPr>
      <a:lvl2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2pPr>
      <a:lvl3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3pPr>
      <a:lvl4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4pPr>
      <a:lvl5pPr algn="l" rtl="0" eaLnBrk="1" fontAlgn="base" hangingPunct="1">
        <a:spcBef>
          <a:spcPct val="0"/>
        </a:spcBef>
        <a:spcAft>
          <a:spcPct val="0"/>
        </a:spcAft>
        <a:defRPr sz="4000" b="1">
          <a:solidFill>
            <a:schemeClr val="tx1"/>
          </a:solidFill>
          <a:latin typeface="Arial Narrow" pitchFamily="34" charset="0"/>
          <a:ea typeface="Arial Narrow" pitchFamily="34" charset="0"/>
          <a:cs typeface="Arial" charset="0"/>
        </a:defRPr>
      </a:lvl5pPr>
      <a:lvl6pPr marL="457200" algn="ctr" rtl="0" eaLnBrk="1" fontAlgn="base" hangingPunct="1">
        <a:spcBef>
          <a:spcPct val="0"/>
        </a:spcBef>
        <a:spcAft>
          <a:spcPct val="0"/>
        </a:spcAft>
        <a:defRPr sz="4000" b="1">
          <a:solidFill>
            <a:schemeClr val="tx1"/>
          </a:solidFill>
          <a:latin typeface="Calibri" pitchFamily="34" charset="0"/>
        </a:defRPr>
      </a:lvl6pPr>
      <a:lvl7pPr marL="914400" algn="ctr" rtl="0" eaLnBrk="1" fontAlgn="base" hangingPunct="1">
        <a:spcBef>
          <a:spcPct val="0"/>
        </a:spcBef>
        <a:spcAft>
          <a:spcPct val="0"/>
        </a:spcAft>
        <a:defRPr sz="4000" b="1">
          <a:solidFill>
            <a:schemeClr val="tx1"/>
          </a:solidFill>
          <a:latin typeface="Calibri" pitchFamily="34" charset="0"/>
        </a:defRPr>
      </a:lvl7pPr>
      <a:lvl8pPr marL="1371600" algn="ctr" rtl="0" eaLnBrk="1" fontAlgn="base" hangingPunct="1">
        <a:spcBef>
          <a:spcPct val="0"/>
        </a:spcBef>
        <a:spcAft>
          <a:spcPct val="0"/>
        </a:spcAft>
        <a:defRPr sz="4000" b="1">
          <a:solidFill>
            <a:schemeClr val="tx1"/>
          </a:solidFill>
          <a:latin typeface="Calibri" pitchFamily="34" charset="0"/>
        </a:defRPr>
      </a:lvl8pPr>
      <a:lvl9pPr marL="1828800" algn="ctr" rtl="0" eaLnBrk="1" fontAlgn="base" hangingPunct="1">
        <a:spcBef>
          <a:spcPct val="0"/>
        </a:spcBef>
        <a:spcAft>
          <a:spcPct val="0"/>
        </a:spcAft>
        <a:defRPr sz="4000" b="1">
          <a:solidFill>
            <a:schemeClr val="tx1"/>
          </a:solidFill>
          <a:latin typeface="Calibri" pitchFamily="34" charset="0"/>
        </a:defRPr>
      </a:lvl9pPr>
    </p:titleStyle>
    <p:bodyStyle>
      <a:lvl1pPr marL="342900" indent="-342900" algn="l" rtl="0" eaLnBrk="1" fontAlgn="base" hangingPunct="1">
        <a:spcBef>
          <a:spcPts val="800"/>
        </a:spcBef>
        <a:spcAft>
          <a:spcPct val="0"/>
        </a:spcAft>
        <a:buFont typeface="Arial" panose="020B0604020202020204" pitchFamily="34" charset="0"/>
        <a:buChar char="•"/>
        <a:defRPr sz="2800" kern="1200">
          <a:solidFill>
            <a:schemeClr val="tx1"/>
          </a:solidFill>
          <a:latin typeface="Bahnschrift SemiLight" panose="020B0502040204020203" pitchFamily="34" charset="0"/>
          <a:ea typeface="Bahnschrift SemiLight" panose="020B0502040204020203" pitchFamily="34" charset="0"/>
          <a:cs typeface="Arial" pitchFamily="34" charset="0"/>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Bahnschrift SemiLight" panose="020B0502040204020203" pitchFamily="34" charset="0"/>
          <a:ea typeface="Bahnschrift SemiLight" panose="020B0502040204020203" pitchFamily="34" charset="0"/>
          <a:cs typeface="Arial"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ahnschrift SemiLight" panose="020B0502040204020203" pitchFamily="34" charset="0"/>
          <a:ea typeface="Bahnschrift SemiLight" panose="020B0502040204020203" pitchFamily="34" charset="0"/>
          <a:cs typeface="Arial" pitchFamily="34" charset="0"/>
        </a:defRPr>
      </a:lvl3pPr>
      <a:lvl4pPr marL="1600200" indent="-228600" algn="l" rtl="0" eaLnBrk="1" fontAlgn="base" hangingPunct="1">
        <a:spcBef>
          <a:spcPct val="20000"/>
        </a:spcBef>
        <a:spcAft>
          <a:spcPct val="0"/>
        </a:spcAft>
        <a:buFont typeface="Arial" panose="020B0604020202020204" pitchFamily="34" charset="0"/>
        <a:buChar char="–"/>
        <a:defRPr kern="1200">
          <a:solidFill>
            <a:schemeClr val="tx1"/>
          </a:solidFill>
          <a:latin typeface="Bahnschrift SemiLight" panose="020B0502040204020203" pitchFamily="34" charset="0"/>
          <a:ea typeface="Bahnschrift SemiLight" panose="020B0502040204020203" pitchFamily="34" charset="0"/>
          <a:cs typeface="Arial" pitchFamily="34" charset="0"/>
        </a:defRPr>
      </a:lvl4pPr>
      <a:lvl5pPr marL="2057400" indent="-228600" algn="l" rtl="0" eaLnBrk="1" fontAlgn="base" hangingPunct="1">
        <a:spcBef>
          <a:spcPct val="20000"/>
        </a:spcBef>
        <a:spcAft>
          <a:spcPct val="0"/>
        </a:spcAft>
        <a:buFont typeface="Arial" panose="020B0604020202020204" pitchFamily="34" charset="0"/>
        <a:buChar char="»"/>
        <a:defRPr sz="1600" kern="1200">
          <a:solidFill>
            <a:schemeClr val="tx1"/>
          </a:solidFill>
          <a:latin typeface="Bahnschrift SemiLight" panose="020B0502040204020203" pitchFamily="34" charset="0"/>
          <a:ea typeface="Bahnschrift SemiLight" panose="020B0502040204020203"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4B4BE8F-1AC2-475E-B361-AB4A37300DA6}"/>
              </a:ext>
            </a:extLst>
          </p:cNvPr>
          <p:cNvSpPr>
            <a:spLocks noGrp="1"/>
          </p:cNvSpPr>
          <p:nvPr>
            <p:ph type="ctrTitle"/>
          </p:nvPr>
        </p:nvSpPr>
        <p:spPr/>
        <p:txBody>
          <a:bodyPr/>
          <a:lstStyle/>
          <a:p>
            <a:r>
              <a:rPr lang="en-US"/>
              <a:t>Usability Evaluation</a:t>
            </a:r>
          </a:p>
        </p:txBody>
      </p:sp>
      <p:sp>
        <p:nvSpPr>
          <p:cNvPr id="3" name="Subtitle 2"/>
          <p:cNvSpPr>
            <a:spLocks noGrp="1"/>
          </p:cNvSpPr>
          <p:nvPr>
            <p:ph type="subTitle" idx="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378950659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2CBE-716C-2010-F197-CA37A0089238}"/>
              </a:ext>
            </a:extLst>
          </p:cNvPr>
          <p:cNvSpPr>
            <a:spLocks noGrp="1"/>
          </p:cNvSpPr>
          <p:nvPr>
            <p:ph type="title"/>
          </p:nvPr>
        </p:nvSpPr>
        <p:spPr>
          <a:xfrm>
            <a:off x="457200" y="409575"/>
            <a:ext cx="8229600" cy="962025"/>
          </a:xfrm>
        </p:spPr>
        <p:txBody>
          <a:bodyPr/>
          <a:lstStyle/>
          <a:p>
            <a:r>
              <a:rPr lang="en-US"/>
              <a:t>Appropriate Feedback</a:t>
            </a:r>
          </a:p>
        </p:txBody>
      </p:sp>
      <p:sp>
        <p:nvSpPr>
          <p:cNvPr id="3" name="Content Placeholder 2">
            <a:extLst>
              <a:ext uri="{FF2B5EF4-FFF2-40B4-BE49-F238E27FC236}">
                <a16:creationId xmlns:a16="http://schemas.microsoft.com/office/drawing/2014/main" id="{99722C99-6DCC-0B01-492D-DFF5DD75AA19}"/>
              </a:ext>
            </a:extLst>
          </p:cNvPr>
          <p:cNvSpPr>
            <a:spLocks noGrp="1"/>
          </p:cNvSpPr>
          <p:nvPr>
            <p:ph idx="1"/>
          </p:nvPr>
        </p:nvSpPr>
        <p:spPr>
          <a:xfrm>
            <a:off x="457200" y="1524000"/>
            <a:ext cx="8229600" cy="990600"/>
          </a:xfrm>
        </p:spPr>
        <p:txBody>
          <a:bodyPr/>
          <a:lstStyle/>
          <a:p>
            <a:pPr marL="0" indent="0">
              <a:buNone/>
            </a:pPr>
            <a:r>
              <a:rPr lang="en-US"/>
              <a:t>Whenever users interact with a system, they need to know whether the interaction was successful</a:t>
            </a:r>
          </a:p>
          <a:p>
            <a:endParaRPr lang="en-US"/>
          </a:p>
        </p:txBody>
      </p:sp>
      <p:sp>
        <p:nvSpPr>
          <p:cNvPr id="4" name="Slide Number Placeholder 3">
            <a:extLst>
              <a:ext uri="{FF2B5EF4-FFF2-40B4-BE49-F238E27FC236}">
                <a16:creationId xmlns:a16="http://schemas.microsoft.com/office/drawing/2014/main" id="{318E5226-B22F-A5C4-8E36-C3BDBEF16F42}"/>
              </a:ext>
            </a:extLst>
          </p:cNvPr>
          <p:cNvSpPr>
            <a:spLocks noGrp="1"/>
          </p:cNvSpPr>
          <p:nvPr>
            <p:ph type="sldNum" sz="quarter" idx="12"/>
          </p:nvPr>
        </p:nvSpPr>
        <p:spPr>
          <a:xfrm>
            <a:off x="6553200" y="6324600"/>
            <a:ext cx="2133600" cy="320675"/>
          </a:xfrm>
        </p:spPr>
        <p:txBody>
          <a:bodyPr/>
          <a:lstStyle/>
          <a:p>
            <a:fld id="{B6F15528-21DE-4FAA-801E-634DDDAF4B2B}" type="slidenum">
              <a:rPr lang="en-US" smtClean="0"/>
              <a:pPr/>
              <a:t>10</a:t>
            </a:fld>
            <a:endParaRPr lang="en-US"/>
          </a:p>
        </p:txBody>
      </p:sp>
      <p:pic>
        <p:nvPicPr>
          <p:cNvPr id="5" name="Content Placeholder 7">
            <a:extLst>
              <a:ext uri="{FF2B5EF4-FFF2-40B4-BE49-F238E27FC236}">
                <a16:creationId xmlns:a16="http://schemas.microsoft.com/office/drawing/2014/main" id="{3ADF83AB-3CA4-F3C9-AF4E-C75911B77865}"/>
              </a:ext>
            </a:extLst>
          </p:cNvPr>
          <p:cNvPicPr>
            <a:picLocks noChangeAspect="1"/>
          </p:cNvPicPr>
          <p:nvPr/>
        </p:nvPicPr>
        <p:blipFill>
          <a:blip r:embed="rId2"/>
          <a:stretch>
            <a:fillRect/>
          </a:stretch>
        </p:blipFill>
        <p:spPr bwMode="auto">
          <a:xfrm>
            <a:off x="1600200" y="2514600"/>
            <a:ext cx="2293350" cy="337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27D716F-B215-E787-12E6-D747BA34E665}"/>
              </a:ext>
            </a:extLst>
          </p:cNvPr>
          <p:cNvPicPr>
            <a:picLocks noChangeAspect="1"/>
          </p:cNvPicPr>
          <p:nvPr/>
        </p:nvPicPr>
        <p:blipFill>
          <a:blip r:embed="rId3"/>
          <a:stretch>
            <a:fillRect/>
          </a:stretch>
        </p:blipFill>
        <p:spPr>
          <a:xfrm>
            <a:off x="5672003" y="2514600"/>
            <a:ext cx="2295451" cy="3374520"/>
          </a:xfrm>
          <a:prstGeom prst="rect">
            <a:avLst/>
          </a:prstGeom>
        </p:spPr>
      </p:pic>
      <p:sp>
        <p:nvSpPr>
          <p:cNvPr id="7" name="Rectangle 6">
            <a:extLst>
              <a:ext uri="{FF2B5EF4-FFF2-40B4-BE49-F238E27FC236}">
                <a16:creationId xmlns:a16="http://schemas.microsoft.com/office/drawing/2014/main" id="{47684919-818D-451D-0663-6E91121DAD18}"/>
              </a:ext>
            </a:extLst>
          </p:cNvPr>
          <p:cNvSpPr/>
          <p:nvPr/>
        </p:nvSpPr>
        <p:spPr>
          <a:xfrm>
            <a:off x="762000" y="5966937"/>
            <a:ext cx="4114800" cy="738664"/>
          </a:xfrm>
          <a:prstGeom prst="rect">
            <a:avLst/>
          </a:prstGeom>
        </p:spPr>
        <p:txBody>
          <a:bodyPr wrap="square">
            <a:spAutoFit/>
          </a:bodyPr>
          <a:lstStyle/>
          <a:p>
            <a:pPr algn="ctr"/>
            <a:r>
              <a:rPr lang="en-US" sz="1400" i="1">
                <a:solidFill>
                  <a:srgbClr val="444444"/>
                </a:solidFill>
                <a:cs typeface="Arial" panose="020B0604020202020204" pitchFamily="34" charset="0"/>
              </a:rPr>
              <a:t>Changing the color and adding a checkmark to buttons on a selection screen communicates that the system has registered the user’s choices</a:t>
            </a:r>
            <a:endParaRPr lang="en-US" sz="1400">
              <a:cs typeface="Arial" panose="020B0604020202020204" pitchFamily="34" charset="0"/>
            </a:endParaRPr>
          </a:p>
        </p:txBody>
      </p:sp>
      <p:sp>
        <p:nvSpPr>
          <p:cNvPr id="8" name="Rectangle 7">
            <a:extLst>
              <a:ext uri="{FF2B5EF4-FFF2-40B4-BE49-F238E27FC236}">
                <a16:creationId xmlns:a16="http://schemas.microsoft.com/office/drawing/2014/main" id="{61333D26-BC65-C43B-C212-E9851F7547DB}"/>
              </a:ext>
            </a:extLst>
          </p:cNvPr>
          <p:cNvSpPr/>
          <p:nvPr/>
        </p:nvSpPr>
        <p:spPr>
          <a:xfrm>
            <a:off x="5029200" y="5966937"/>
            <a:ext cx="3581400" cy="738664"/>
          </a:xfrm>
          <a:prstGeom prst="rect">
            <a:avLst/>
          </a:prstGeom>
        </p:spPr>
        <p:txBody>
          <a:bodyPr wrap="square">
            <a:spAutoFit/>
          </a:bodyPr>
          <a:lstStyle/>
          <a:p>
            <a:pPr algn="ctr"/>
            <a:r>
              <a:rPr lang="en-US" sz="1400" i="1">
                <a:solidFill>
                  <a:srgbClr val="444444"/>
                </a:solidFill>
                <a:cs typeface="Arial" panose="020B0604020202020204" pitchFamily="34" charset="0"/>
              </a:rPr>
              <a:t>Progress indicators reassure the user that a longer wait is normal, and that the system is still working</a:t>
            </a:r>
            <a:endParaRPr lang="en-US" sz="1400">
              <a:cs typeface="Arial" panose="020B0604020202020204" pitchFamily="34" charset="0"/>
            </a:endParaRPr>
          </a:p>
        </p:txBody>
      </p:sp>
      <p:sp>
        <p:nvSpPr>
          <p:cNvPr id="13" name="TextBox 12">
            <a:extLst>
              <a:ext uri="{FF2B5EF4-FFF2-40B4-BE49-F238E27FC236}">
                <a16:creationId xmlns:a16="http://schemas.microsoft.com/office/drawing/2014/main" id="{434E9F82-574C-10C1-5F33-3509FF04D9B0}"/>
              </a:ext>
            </a:extLst>
          </p:cNvPr>
          <p:cNvSpPr txBox="1"/>
          <p:nvPr/>
        </p:nvSpPr>
        <p:spPr>
          <a:xfrm>
            <a:off x="152400" y="2514600"/>
            <a:ext cx="1200838" cy="369332"/>
          </a:xfrm>
          <a:prstGeom prst="rect">
            <a:avLst/>
          </a:prstGeom>
          <a:solidFill>
            <a:srgbClr val="FFFFCC"/>
          </a:solidFill>
          <a:ln>
            <a:solidFill>
              <a:schemeClr val="tx1"/>
            </a:solidFill>
          </a:ln>
        </p:spPr>
        <p:txBody>
          <a:bodyPr wrap="square">
            <a:spAutoFit/>
          </a:bodyPr>
          <a:lstStyle/>
          <a:p>
            <a:r>
              <a:rPr lang="en-US"/>
              <a:t>Examples</a:t>
            </a:r>
          </a:p>
        </p:txBody>
      </p:sp>
    </p:spTree>
    <p:extLst>
      <p:ext uri="{BB962C8B-B14F-4D97-AF65-F5344CB8AC3E}">
        <p14:creationId xmlns:p14="http://schemas.microsoft.com/office/powerpoint/2010/main" val="30123778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E412-D142-40E9-B408-C5B02257216C}"/>
              </a:ext>
            </a:extLst>
          </p:cNvPr>
          <p:cNvSpPr>
            <a:spLocks noGrp="1"/>
          </p:cNvSpPr>
          <p:nvPr>
            <p:ph type="title"/>
          </p:nvPr>
        </p:nvSpPr>
        <p:spPr/>
        <p:txBody>
          <a:bodyPr/>
          <a:lstStyle/>
          <a:p>
            <a:r>
              <a:rPr lang="en-US"/>
              <a:t>Examples</a:t>
            </a:r>
          </a:p>
        </p:txBody>
      </p:sp>
      <p:sp>
        <p:nvSpPr>
          <p:cNvPr id="4" name="Slide Number Placeholder 3">
            <a:extLst>
              <a:ext uri="{FF2B5EF4-FFF2-40B4-BE49-F238E27FC236}">
                <a16:creationId xmlns:a16="http://schemas.microsoft.com/office/drawing/2014/main" id="{1791F1B3-3642-4FE2-9CEA-C9843EB92DD9}"/>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5" name="Rectangle 4">
            <a:extLst>
              <a:ext uri="{FF2B5EF4-FFF2-40B4-BE49-F238E27FC236}">
                <a16:creationId xmlns:a16="http://schemas.microsoft.com/office/drawing/2014/main" id="{9A2E9E90-B42E-40EA-A077-8646042205DA}"/>
              </a:ext>
            </a:extLst>
          </p:cNvPr>
          <p:cNvSpPr/>
          <p:nvPr/>
        </p:nvSpPr>
        <p:spPr>
          <a:xfrm>
            <a:off x="2133600" y="6088906"/>
            <a:ext cx="4648200" cy="369332"/>
          </a:xfrm>
          <a:prstGeom prst="rect">
            <a:avLst/>
          </a:prstGeom>
        </p:spPr>
        <p:txBody>
          <a:bodyPr wrap="square">
            <a:spAutoFit/>
          </a:bodyPr>
          <a:lstStyle/>
          <a:p>
            <a:pPr algn="ctr"/>
            <a:r>
              <a:rPr lang="en-US"/>
              <a:t>Visual feedback for data loading</a:t>
            </a:r>
            <a:endParaRPr lang="en-US">
              <a:cs typeface="Arial" panose="020B0604020202020204" pitchFamily="34" charset="0"/>
            </a:endParaRPr>
          </a:p>
        </p:txBody>
      </p:sp>
      <p:pic>
        <p:nvPicPr>
          <p:cNvPr id="2052" name="Picture 4" descr="usability heuristics: data loading animation against a blue background">
            <a:extLst>
              <a:ext uri="{FF2B5EF4-FFF2-40B4-BE49-F238E27FC236}">
                <a16:creationId xmlns:a16="http://schemas.microsoft.com/office/drawing/2014/main" id="{1D59EE22-0B43-4F7D-8FA9-6FC165D8C2F3}"/>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1064" y="1676400"/>
            <a:ext cx="5661871" cy="425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8859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0BE6-2BDA-4AA6-D786-795C40258CED}"/>
              </a:ext>
            </a:extLst>
          </p:cNvPr>
          <p:cNvSpPr>
            <a:spLocks noGrp="1"/>
          </p:cNvSpPr>
          <p:nvPr>
            <p:ph type="title"/>
          </p:nvPr>
        </p:nvSpPr>
        <p:spPr>
          <a:xfrm>
            <a:off x="457200" y="409575"/>
            <a:ext cx="8229600" cy="962025"/>
          </a:xfrm>
        </p:spPr>
        <p:txBody>
          <a:bodyPr/>
          <a:lstStyle/>
          <a:p>
            <a:r>
              <a:rPr lang="en-US"/>
              <a:t>Compel Users to Action</a:t>
            </a:r>
          </a:p>
        </p:txBody>
      </p:sp>
      <p:sp>
        <p:nvSpPr>
          <p:cNvPr id="3" name="Content Placeholder 2">
            <a:extLst>
              <a:ext uri="{FF2B5EF4-FFF2-40B4-BE49-F238E27FC236}">
                <a16:creationId xmlns:a16="http://schemas.microsoft.com/office/drawing/2014/main" id="{DA93BFBE-EDE1-BF2C-F559-750B64FD1279}"/>
              </a:ext>
            </a:extLst>
          </p:cNvPr>
          <p:cNvSpPr>
            <a:spLocks noGrp="1"/>
          </p:cNvSpPr>
          <p:nvPr>
            <p:ph idx="1"/>
          </p:nvPr>
        </p:nvSpPr>
        <p:spPr>
          <a:xfrm>
            <a:off x="457200" y="1524000"/>
            <a:ext cx="8229600" cy="4648200"/>
          </a:xfrm>
        </p:spPr>
        <p:txBody>
          <a:bodyPr>
            <a:normAutofit/>
          </a:bodyPr>
          <a:lstStyle/>
          <a:p>
            <a:r>
              <a:rPr lang="en-US"/>
              <a:t>Modern systems are often complex, and it is unreasonable to assume that all the variables that describe the state of a system can be communicated to the user. Yet, occasionally backstage aspects can actually play an important role frontstage.</a:t>
            </a:r>
          </a:p>
        </p:txBody>
      </p:sp>
      <p:sp>
        <p:nvSpPr>
          <p:cNvPr id="4" name="Slide Number Placeholder 3">
            <a:extLst>
              <a:ext uri="{FF2B5EF4-FFF2-40B4-BE49-F238E27FC236}">
                <a16:creationId xmlns:a16="http://schemas.microsoft.com/office/drawing/2014/main" id="{32FD8EAA-406C-E861-86FB-0FC953D36BD3}"/>
              </a:ext>
            </a:extLst>
          </p:cNvPr>
          <p:cNvSpPr>
            <a:spLocks noGrp="1"/>
          </p:cNvSpPr>
          <p:nvPr>
            <p:ph type="sldNum" sz="quarter" idx="12"/>
          </p:nvPr>
        </p:nvSpPr>
        <p:spPr>
          <a:xfrm>
            <a:off x="6553200" y="6324600"/>
            <a:ext cx="2133600" cy="320675"/>
          </a:xfrm>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7867950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E412-D142-40E9-B408-C5B02257216C}"/>
              </a:ext>
            </a:extLst>
          </p:cNvPr>
          <p:cNvSpPr>
            <a:spLocks noGrp="1"/>
          </p:cNvSpPr>
          <p:nvPr>
            <p:ph type="title"/>
          </p:nvPr>
        </p:nvSpPr>
        <p:spPr/>
        <p:txBody>
          <a:bodyPr/>
          <a:lstStyle/>
          <a:p>
            <a:r>
              <a:rPr lang="en-US"/>
              <a:t>Examples</a:t>
            </a:r>
          </a:p>
        </p:txBody>
      </p:sp>
      <p:sp>
        <p:nvSpPr>
          <p:cNvPr id="4" name="Slide Number Placeholder 3">
            <a:extLst>
              <a:ext uri="{FF2B5EF4-FFF2-40B4-BE49-F238E27FC236}">
                <a16:creationId xmlns:a16="http://schemas.microsoft.com/office/drawing/2014/main" id="{1791F1B3-3642-4FE2-9CEA-C9843EB92DD9}"/>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2050" name="Picture 2" descr="Screenshot of product quick view on J.Crew site">
            <a:extLst>
              <a:ext uri="{FF2B5EF4-FFF2-40B4-BE49-F238E27FC236}">
                <a16:creationId xmlns:a16="http://schemas.microsoft.com/office/drawing/2014/main" id="{2E5563CB-7659-4431-A164-9BEF016B7C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4439" y="1371600"/>
            <a:ext cx="7611361" cy="43171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A2E9E90-B42E-40EA-A077-8646042205DA}"/>
              </a:ext>
            </a:extLst>
          </p:cNvPr>
          <p:cNvSpPr/>
          <p:nvPr/>
        </p:nvSpPr>
        <p:spPr>
          <a:xfrm>
            <a:off x="694438" y="5688737"/>
            <a:ext cx="7611362" cy="830997"/>
          </a:xfrm>
          <a:prstGeom prst="rect">
            <a:avLst/>
          </a:prstGeom>
          <a:solidFill>
            <a:schemeClr val="bg1"/>
          </a:solidFill>
        </p:spPr>
        <p:txBody>
          <a:bodyPr wrap="square">
            <a:spAutoFit/>
          </a:bodyPr>
          <a:lstStyle/>
          <a:p>
            <a:pPr algn="ctr"/>
            <a:r>
              <a:rPr lang="en-US" sz="1600" i="1">
                <a:solidFill>
                  <a:srgbClr val="444444"/>
                </a:solidFill>
                <a:cs typeface="Arial" panose="020B0604020202020204" pitchFamily="34" charset="0"/>
              </a:rPr>
              <a:t>The J.Crew site displays a notification that there are “Only a Few Left!” when the user moves the mouse over low-stock sizes of a product. </a:t>
            </a:r>
            <a:br>
              <a:rPr lang="en-US" sz="1600" i="1">
                <a:solidFill>
                  <a:srgbClr val="444444"/>
                </a:solidFill>
                <a:cs typeface="Arial" panose="020B0604020202020204" pitchFamily="34" charset="0"/>
              </a:rPr>
            </a:br>
            <a:r>
              <a:rPr lang="en-US" sz="1600" i="1">
                <a:solidFill>
                  <a:srgbClr val="444444"/>
                </a:solidFill>
                <a:cs typeface="Arial" panose="020B0604020202020204" pitchFamily="34" charset="0"/>
              </a:rPr>
              <a:t>Some sizes are already sold out, and thus shown crossed out in light gray</a:t>
            </a:r>
            <a:endParaRPr lang="en-US" sz="1600">
              <a:cs typeface="Arial" panose="020B0604020202020204" pitchFamily="34" charset="0"/>
            </a:endParaRPr>
          </a:p>
        </p:txBody>
      </p:sp>
    </p:spTree>
    <p:extLst>
      <p:ext uri="{BB962C8B-B14F-4D97-AF65-F5344CB8AC3E}">
        <p14:creationId xmlns:p14="http://schemas.microsoft.com/office/powerpoint/2010/main" val="2113118482"/>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E412-D142-40E9-B408-C5B02257216C}"/>
              </a:ext>
            </a:extLst>
          </p:cNvPr>
          <p:cNvSpPr>
            <a:spLocks noGrp="1"/>
          </p:cNvSpPr>
          <p:nvPr>
            <p:ph type="title"/>
          </p:nvPr>
        </p:nvSpPr>
        <p:spPr/>
        <p:txBody>
          <a:bodyPr/>
          <a:lstStyle/>
          <a:p>
            <a:r>
              <a:rPr lang="en-US"/>
              <a:t>Examples</a:t>
            </a:r>
          </a:p>
        </p:txBody>
      </p:sp>
      <p:sp>
        <p:nvSpPr>
          <p:cNvPr id="4" name="Slide Number Placeholder 3">
            <a:extLst>
              <a:ext uri="{FF2B5EF4-FFF2-40B4-BE49-F238E27FC236}">
                <a16:creationId xmlns:a16="http://schemas.microsoft.com/office/drawing/2014/main" id="{1791F1B3-3642-4FE2-9CEA-C9843EB92DD9}"/>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5" name="Rectangle 4">
            <a:extLst>
              <a:ext uri="{FF2B5EF4-FFF2-40B4-BE49-F238E27FC236}">
                <a16:creationId xmlns:a16="http://schemas.microsoft.com/office/drawing/2014/main" id="{9A2E9E90-B42E-40EA-A077-8646042205DA}"/>
              </a:ext>
            </a:extLst>
          </p:cNvPr>
          <p:cNvSpPr/>
          <p:nvPr/>
        </p:nvSpPr>
        <p:spPr>
          <a:xfrm>
            <a:off x="457200" y="5798032"/>
            <a:ext cx="8153400" cy="646331"/>
          </a:xfrm>
          <a:prstGeom prst="rect">
            <a:avLst/>
          </a:prstGeom>
        </p:spPr>
        <p:txBody>
          <a:bodyPr wrap="square">
            <a:spAutoFit/>
          </a:bodyPr>
          <a:lstStyle/>
          <a:p>
            <a:pPr algn="ctr"/>
            <a:r>
              <a:rPr lang="en-US" i="1">
                <a:cs typeface="Arial" panose="020B0604020202020204" pitchFamily="34" charset="0"/>
              </a:rPr>
              <a:t>NatureBox.com: A banner across the top of the page communicates how much more money the user needs to spend to qualify for free shipping.</a:t>
            </a:r>
            <a:endParaRPr lang="en-US">
              <a:cs typeface="Arial" panose="020B0604020202020204" pitchFamily="34" charset="0"/>
            </a:endParaRPr>
          </a:p>
        </p:txBody>
      </p:sp>
      <p:pic>
        <p:nvPicPr>
          <p:cNvPr id="3076" name="Picture 4" descr="Screenshot of NatureBox website with 1 item added into the cart">
            <a:extLst>
              <a:ext uri="{FF2B5EF4-FFF2-40B4-BE49-F238E27FC236}">
                <a16:creationId xmlns:a16="http://schemas.microsoft.com/office/drawing/2014/main" id="{325ED834-D365-456A-9DC4-EFC755C264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475027"/>
            <a:ext cx="7924800" cy="427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59916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59583-521F-CF6C-5A1A-56B3C170539F}"/>
              </a:ext>
            </a:extLst>
          </p:cNvPr>
          <p:cNvSpPr>
            <a:spLocks noGrp="1"/>
          </p:cNvSpPr>
          <p:nvPr>
            <p:ph type="title"/>
          </p:nvPr>
        </p:nvSpPr>
        <p:spPr>
          <a:xfrm>
            <a:off x="457200" y="409575"/>
            <a:ext cx="8229600" cy="962025"/>
          </a:xfrm>
        </p:spPr>
        <p:txBody>
          <a:bodyPr/>
          <a:lstStyle/>
          <a:p>
            <a:r>
              <a:rPr lang="en-US"/>
              <a:t>Communication Creates Trust</a:t>
            </a:r>
          </a:p>
        </p:txBody>
      </p:sp>
      <p:sp>
        <p:nvSpPr>
          <p:cNvPr id="3" name="Content Placeholder 2">
            <a:extLst>
              <a:ext uri="{FF2B5EF4-FFF2-40B4-BE49-F238E27FC236}">
                <a16:creationId xmlns:a16="http://schemas.microsoft.com/office/drawing/2014/main" id="{4687D387-AAC0-BA8A-4040-E81DC728CCA9}"/>
              </a:ext>
            </a:extLst>
          </p:cNvPr>
          <p:cNvSpPr>
            <a:spLocks noGrp="1"/>
          </p:cNvSpPr>
          <p:nvPr>
            <p:ph idx="1"/>
          </p:nvPr>
        </p:nvSpPr>
        <p:spPr>
          <a:xfrm>
            <a:off x="457200" y="1524000"/>
            <a:ext cx="8229600" cy="4648200"/>
          </a:xfrm>
        </p:spPr>
        <p:txBody>
          <a:bodyPr>
            <a:normAutofit/>
          </a:bodyPr>
          <a:lstStyle/>
          <a:p>
            <a:r>
              <a:rPr lang="en-US"/>
              <a:t>When we understand the system’s state, we </a:t>
            </a:r>
            <a:r>
              <a:rPr lang="en-US">
                <a:solidFill>
                  <a:srgbClr val="0000CC"/>
                </a:solidFill>
              </a:rPr>
              <a:t>feel in control</a:t>
            </a:r>
          </a:p>
          <a:p>
            <a:r>
              <a:rPr lang="en-US"/>
              <a:t>The </a:t>
            </a:r>
            <a:r>
              <a:rPr lang="en-US">
                <a:solidFill>
                  <a:srgbClr val="0000CC"/>
                </a:solidFill>
              </a:rPr>
              <a:t>predictability</a:t>
            </a:r>
            <a:r>
              <a:rPr lang="en-US"/>
              <a:t> of the interaction creates trust in the mechanics of the app, and also in the brand itself</a:t>
            </a:r>
          </a:p>
          <a:p>
            <a:r>
              <a:rPr lang="en-US"/>
              <a:t>Sites and apps should clearly </a:t>
            </a:r>
            <a:r>
              <a:rPr lang="en-US">
                <a:solidFill>
                  <a:srgbClr val="0000CC"/>
                </a:solidFill>
              </a:rPr>
              <a:t>communicate to users what the system’s state is </a:t>
            </a:r>
          </a:p>
          <a:p>
            <a:r>
              <a:rPr lang="en-US"/>
              <a:t>A better way to build trust is to explicitly communicate the current system’s status </a:t>
            </a:r>
          </a:p>
        </p:txBody>
      </p:sp>
      <p:sp>
        <p:nvSpPr>
          <p:cNvPr id="4" name="Slide Number Placeholder 3">
            <a:extLst>
              <a:ext uri="{FF2B5EF4-FFF2-40B4-BE49-F238E27FC236}">
                <a16:creationId xmlns:a16="http://schemas.microsoft.com/office/drawing/2014/main" id="{A16E2097-4604-D42E-FC3C-7300F6049BBE}"/>
              </a:ext>
            </a:extLst>
          </p:cNvPr>
          <p:cNvSpPr>
            <a:spLocks noGrp="1"/>
          </p:cNvSpPr>
          <p:nvPr>
            <p:ph type="sldNum" sz="quarter" idx="12"/>
          </p:nvPr>
        </p:nvSpPr>
        <p:spPr>
          <a:xfrm>
            <a:off x="6553200" y="6324600"/>
            <a:ext cx="2133600" cy="320675"/>
          </a:xfrm>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99459040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E412-D142-40E9-B408-C5B02257216C}"/>
              </a:ext>
            </a:extLst>
          </p:cNvPr>
          <p:cNvSpPr>
            <a:spLocks noGrp="1"/>
          </p:cNvSpPr>
          <p:nvPr>
            <p:ph type="title"/>
          </p:nvPr>
        </p:nvSpPr>
        <p:spPr/>
        <p:txBody>
          <a:bodyPr/>
          <a:lstStyle/>
          <a:p>
            <a:r>
              <a:rPr lang="en-US"/>
              <a:t>Examples</a:t>
            </a:r>
          </a:p>
        </p:txBody>
      </p:sp>
      <p:sp>
        <p:nvSpPr>
          <p:cNvPr id="4" name="Slide Number Placeholder 3">
            <a:extLst>
              <a:ext uri="{FF2B5EF4-FFF2-40B4-BE49-F238E27FC236}">
                <a16:creationId xmlns:a16="http://schemas.microsoft.com/office/drawing/2014/main" id="{1791F1B3-3642-4FE2-9CEA-C9843EB92DD9}"/>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5" name="Rectangle 4">
            <a:extLst>
              <a:ext uri="{FF2B5EF4-FFF2-40B4-BE49-F238E27FC236}">
                <a16:creationId xmlns:a16="http://schemas.microsoft.com/office/drawing/2014/main" id="{9A2E9E90-B42E-40EA-A077-8646042205DA}"/>
              </a:ext>
            </a:extLst>
          </p:cNvPr>
          <p:cNvSpPr/>
          <p:nvPr/>
        </p:nvSpPr>
        <p:spPr>
          <a:xfrm>
            <a:off x="457200" y="5798032"/>
            <a:ext cx="8153400" cy="646331"/>
          </a:xfrm>
          <a:prstGeom prst="rect">
            <a:avLst/>
          </a:prstGeom>
        </p:spPr>
        <p:txBody>
          <a:bodyPr wrap="square">
            <a:spAutoFit/>
          </a:bodyPr>
          <a:lstStyle/>
          <a:p>
            <a:pPr algn="ctr"/>
            <a:r>
              <a:rPr lang="en-US" i="1">
                <a:cs typeface="Arial" panose="020B0604020202020204" pitchFamily="34" charset="0"/>
              </a:rPr>
              <a:t>Loft.com continues to display out-of-stock items in wish lists, with appropriate messaging to communicate the status of the item to the user.</a:t>
            </a:r>
            <a:endParaRPr lang="en-US">
              <a:cs typeface="Arial" panose="020B0604020202020204" pitchFamily="34" charset="0"/>
            </a:endParaRPr>
          </a:p>
        </p:txBody>
      </p:sp>
      <p:pic>
        <p:nvPicPr>
          <p:cNvPr id="1028" name="Picture 4" descr="Screenshot of out of stock items on wish list at Loft website">
            <a:extLst>
              <a:ext uri="{FF2B5EF4-FFF2-40B4-BE49-F238E27FC236}">
                <a16:creationId xmlns:a16="http://schemas.microsoft.com/office/drawing/2014/main" id="{725E60BA-9CEE-8BED-F05C-211EFA5BA9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1" y="1371600"/>
            <a:ext cx="7696200" cy="442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91612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75D4-1BCE-47C3-95B7-B8FD42C569AC}"/>
              </a:ext>
            </a:extLst>
          </p:cNvPr>
          <p:cNvSpPr>
            <a:spLocks noGrp="1"/>
          </p:cNvSpPr>
          <p:nvPr>
            <p:ph type="title"/>
          </p:nvPr>
        </p:nvSpPr>
        <p:spPr/>
        <p:txBody>
          <a:bodyPr/>
          <a:lstStyle/>
          <a:p>
            <a:r>
              <a:rPr lang="en-US"/>
              <a:t>2. Match between system </a:t>
            </a:r>
            <a:br>
              <a:rPr lang="en-US"/>
            </a:br>
            <a:r>
              <a:rPr lang="en-US"/>
              <a:t>and the real world</a:t>
            </a:r>
          </a:p>
        </p:txBody>
      </p:sp>
      <p:sp>
        <p:nvSpPr>
          <p:cNvPr id="5" name="Content Placeholder 4">
            <a:extLst>
              <a:ext uri="{FF2B5EF4-FFF2-40B4-BE49-F238E27FC236}">
                <a16:creationId xmlns:a16="http://schemas.microsoft.com/office/drawing/2014/main" id="{3B78EA0A-20A1-4517-9F33-95E9AFFE960B}"/>
              </a:ext>
            </a:extLst>
          </p:cNvPr>
          <p:cNvSpPr>
            <a:spLocks noGrp="1"/>
          </p:cNvSpPr>
          <p:nvPr>
            <p:ph idx="1"/>
          </p:nvPr>
        </p:nvSpPr>
        <p:spPr/>
        <p:txBody>
          <a:bodyPr>
            <a:normAutofit fontScale="92500" lnSpcReduction="10000"/>
          </a:bodyPr>
          <a:lstStyle/>
          <a:p>
            <a:pPr marL="0" indent="0" algn="ctr">
              <a:buNone/>
            </a:pPr>
            <a:r>
              <a:rPr lang="en-US" b="1" i="1"/>
              <a:t>The design should speak </a:t>
            </a:r>
            <a:r>
              <a:rPr lang="en-US" b="1" i="1">
                <a:solidFill>
                  <a:srgbClr val="FF0000"/>
                </a:solidFill>
              </a:rPr>
              <a:t>the users' language</a:t>
            </a:r>
            <a:r>
              <a:rPr lang="en-US" b="1" i="1"/>
              <a:t>. Use words, phrases, and concepts </a:t>
            </a:r>
            <a:r>
              <a:rPr lang="en-US" b="1" i="1">
                <a:solidFill>
                  <a:srgbClr val="FF0000"/>
                </a:solidFill>
              </a:rPr>
              <a:t>familiar</a:t>
            </a:r>
            <a:r>
              <a:rPr lang="en-US" b="1" i="1"/>
              <a:t> to the user, rather than internal jargon. Follow </a:t>
            </a:r>
            <a:r>
              <a:rPr lang="en-US" b="1" i="1">
                <a:solidFill>
                  <a:srgbClr val="FF0000"/>
                </a:solidFill>
              </a:rPr>
              <a:t>real-world conventions</a:t>
            </a:r>
            <a:r>
              <a:rPr lang="en-US" b="1" i="1"/>
              <a:t>, making information appear in a natural and logical order.</a:t>
            </a:r>
          </a:p>
          <a:p>
            <a:r>
              <a:rPr lang="en-US"/>
              <a:t>Terms, concepts, icons, and images must be familiar to your users</a:t>
            </a:r>
          </a:p>
          <a:p>
            <a:r>
              <a:rPr lang="en-US"/>
              <a:t>When a design’s controls follow real-world conventions and correspond to desired outcomes (called </a:t>
            </a:r>
            <a:r>
              <a:rPr lang="en-US" u="sng"/>
              <a:t>natural mapping</a:t>
            </a:r>
            <a:r>
              <a:rPr lang="en-US"/>
              <a:t>), it’s easier for users to learn and remember how the interface works. </a:t>
            </a:r>
            <a:endParaRPr lang="en-US" i="1"/>
          </a:p>
        </p:txBody>
      </p:sp>
      <p:sp>
        <p:nvSpPr>
          <p:cNvPr id="4" name="Slide Number Placeholder 3">
            <a:extLst>
              <a:ext uri="{FF2B5EF4-FFF2-40B4-BE49-F238E27FC236}">
                <a16:creationId xmlns:a16="http://schemas.microsoft.com/office/drawing/2014/main" id="{59A61888-C9CC-4754-9D2B-2BE0E5A6DB92}"/>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73039672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18E3-C8C0-4388-9249-F65D7211E36F}"/>
              </a:ext>
            </a:extLst>
          </p:cNvPr>
          <p:cNvSpPr>
            <a:spLocks noGrp="1"/>
          </p:cNvSpPr>
          <p:nvPr>
            <p:ph type="title"/>
          </p:nvPr>
        </p:nvSpPr>
        <p:spPr/>
        <p:txBody>
          <a:bodyPr/>
          <a:lstStyle/>
          <a:p>
            <a:r>
              <a:rPr lang="en-US"/>
              <a:t>Tips</a:t>
            </a:r>
          </a:p>
        </p:txBody>
      </p:sp>
      <p:sp>
        <p:nvSpPr>
          <p:cNvPr id="3" name="Content Placeholder 2">
            <a:extLst>
              <a:ext uri="{FF2B5EF4-FFF2-40B4-BE49-F238E27FC236}">
                <a16:creationId xmlns:a16="http://schemas.microsoft.com/office/drawing/2014/main" id="{0BEB2F08-D0BC-4CA9-B4A9-454E5B7F2948}"/>
              </a:ext>
            </a:extLst>
          </p:cNvPr>
          <p:cNvSpPr>
            <a:spLocks noGrp="1"/>
          </p:cNvSpPr>
          <p:nvPr>
            <p:ph idx="1"/>
          </p:nvPr>
        </p:nvSpPr>
        <p:spPr/>
        <p:txBody>
          <a:bodyPr/>
          <a:lstStyle/>
          <a:p>
            <a:r>
              <a:rPr lang="en-US"/>
              <a:t>Ensure users can understand meaning without having to go look up a word’s definition.</a:t>
            </a:r>
          </a:p>
          <a:p>
            <a:r>
              <a:rPr lang="en-US"/>
              <a:t>Never assume your understanding of words or concepts will match those of your users.</a:t>
            </a:r>
          </a:p>
          <a:p>
            <a:r>
              <a:rPr lang="en-US"/>
              <a:t>User research will help you uncover your users' familiar terminology, as well as their mental models around important concepts.</a:t>
            </a:r>
          </a:p>
        </p:txBody>
      </p:sp>
      <p:sp>
        <p:nvSpPr>
          <p:cNvPr id="4" name="Slide Number Placeholder 3">
            <a:extLst>
              <a:ext uri="{FF2B5EF4-FFF2-40B4-BE49-F238E27FC236}">
                <a16:creationId xmlns:a16="http://schemas.microsoft.com/office/drawing/2014/main" id="{CBE6BAFF-B573-4038-A980-684E3C4405ED}"/>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42861733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6696-7805-93A9-E33F-ADC545DA11D9}"/>
              </a:ext>
            </a:extLst>
          </p:cNvPr>
          <p:cNvSpPr>
            <a:spLocks noGrp="1"/>
          </p:cNvSpPr>
          <p:nvPr>
            <p:ph type="title"/>
          </p:nvPr>
        </p:nvSpPr>
        <p:spPr/>
        <p:txBody>
          <a:bodyPr/>
          <a:lstStyle/>
          <a:p>
            <a:r>
              <a:rPr lang="en-US" b="1" i="0">
                <a:solidFill>
                  <a:srgbClr val="333333"/>
                </a:solidFill>
                <a:effectLst/>
                <a:latin typeface="Source Sans Variable"/>
              </a:rPr>
              <a:t>Familiar Language</a:t>
            </a:r>
            <a:endParaRPr lang="en-US"/>
          </a:p>
        </p:txBody>
      </p:sp>
      <p:sp>
        <p:nvSpPr>
          <p:cNvPr id="4" name="Slide Number Placeholder 3">
            <a:extLst>
              <a:ext uri="{FF2B5EF4-FFF2-40B4-BE49-F238E27FC236}">
                <a16:creationId xmlns:a16="http://schemas.microsoft.com/office/drawing/2014/main" id="{4EEB1B75-F893-50C5-4F31-C454FD4A9918}"/>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2050" name="Picture 2" descr="Clear language on BCBSNC website">
            <a:extLst>
              <a:ext uri="{FF2B5EF4-FFF2-40B4-BE49-F238E27FC236}">
                <a16:creationId xmlns:a16="http://schemas.microsoft.com/office/drawing/2014/main" id="{FAAFC3ED-671E-AEEE-1F7E-ADCB4AF951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1" y="1410803"/>
            <a:ext cx="7391400" cy="43480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8DBE988-B8C8-D449-A40A-CE6B1FEDE74F}"/>
              </a:ext>
            </a:extLst>
          </p:cNvPr>
          <p:cNvSpPr/>
          <p:nvPr/>
        </p:nvSpPr>
        <p:spPr>
          <a:xfrm>
            <a:off x="457200" y="5830669"/>
            <a:ext cx="8153400" cy="646331"/>
          </a:xfrm>
          <a:prstGeom prst="rect">
            <a:avLst/>
          </a:prstGeom>
        </p:spPr>
        <p:txBody>
          <a:bodyPr wrap="square">
            <a:spAutoFit/>
          </a:bodyPr>
          <a:lstStyle/>
          <a:p>
            <a:pPr algn="ctr"/>
            <a:r>
              <a:rPr lang="en-US" i="1">
                <a:cs typeface="Arial" panose="020B0604020202020204" pitchFamily="34" charset="0"/>
              </a:rPr>
              <a:t>BlueCross BlueShield of North Carolina provides clear answers to questions, uses familiar language, and includes references that are easy to understand.</a:t>
            </a:r>
            <a:endParaRPr lang="en-US">
              <a:cs typeface="Arial" panose="020B0604020202020204" pitchFamily="34" charset="0"/>
            </a:endParaRPr>
          </a:p>
        </p:txBody>
      </p:sp>
    </p:spTree>
    <p:extLst>
      <p:ext uri="{BB962C8B-B14F-4D97-AF65-F5344CB8AC3E}">
        <p14:creationId xmlns:p14="http://schemas.microsoft.com/office/powerpoint/2010/main" val="242912931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C6799-E1C8-44EC-A6F4-7F98A3A0DB9D}"/>
              </a:ext>
            </a:extLst>
          </p:cNvPr>
          <p:cNvSpPr>
            <a:spLocks noGrp="1"/>
          </p:cNvSpPr>
          <p:nvPr>
            <p:ph type="title"/>
          </p:nvPr>
        </p:nvSpPr>
        <p:spPr/>
        <p:txBody>
          <a:bodyPr/>
          <a:lstStyle/>
          <a:p>
            <a:r>
              <a:rPr lang="en-US"/>
              <a:t>Usability Evaluation</a:t>
            </a:r>
          </a:p>
        </p:txBody>
      </p:sp>
      <p:sp>
        <p:nvSpPr>
          <p:cNvPr id="3" name="Content Placeholder 2">
            <a:extLst>
              <a:ext uri="{FF2B5EF4-FFF2-40B4-BE49-F238E27FC236}">
                <a16:creationId xmlns:a16="http://schemas.microsoft.com/office/drawing/2014/main" id="{B9298973-72AE-4D9C-B2FD-42C04C70B45D}"/>
              </a:ext>
            </a:extLst>
          </p:cNvPr>
          <p:cNvSpPr>
            <a:spLocks noGrp="1"/>
          </p:cNvSpPr>
          <p:nvPr>
            <p:ph idx="1"/>
          </p:nvPr>
        </p:nvSpPr>
        <p:spPr/>
        <p:txBody>
          <a:bodyPr>
            <a:normAutofit/>
          </a:bodyPr>
          <a:lstStyle/>
          <a:p>
            <a:r>
              <a:rPr lang="en-US"/>
              <a:t>Focuses on how well users can learn and use a product to achieve their goals. It also refers to how satisfied users are with that process.</a:t>
            </a:r>
          </a:p>
          <a:p>
            <a:r>
              <a:rPr lang="en-US"/>
              <a:t>The goals of usability testing usually include:</a:t>
            </a:r>
          </a:p>
        </p:txBody>
      </p:sp>
      <p:sp>
        <p:nvSpPr>
          <p:cNvPr id="4" name="Slide Number Placeholder 3">
            <a:extLst>
              <a:ext uri="{FF2B5EF4-FFF2-40B4-BE49-F238E27FC236}">
                <a16:creationId xmlns:a16="http://schemas.microsoft.com/office/drawing/2014/main" id="{F744E541-F891-4933-94AB-90180FFA6DC7}"/>
              </a:ext>
            </a:extLst>
          </p:cNvPr>
          <p:cNvSpPr>
            <a:spLocks noGrp="1"/>
          </p:cNvSpPr>
          <p:nvPr>
            <p:ph type="sldNum" sz="quarter" idx="12"/>
          </p:nvPr>
        </p:nvSpPr>
        <p:spPr/>
        <p:txBody>
          <a:bodyPr/>
          <a:lstStyle/>
          <a:p>
            <a:fld id="{B6F15528-21DE-4FAA-801E-634DDDAF4B2B}" type="slidenum">
              <a:rPr lang="en-US" smtClean="0"/>
              <a:pPr/>
              <a:t>2</a:t>
            </a:fld>
            <a:endParaRPr lang="en-US"/>
          </a:p>
        </p:txBody>
      </p:sp>
      <p:pic>
        <p:nvPicPr>
          <p:cNvPr id="6" name="Picture 5">
            <a:extLst>
              <a:ext uri="{FF2B5EF4-FFF2-40B4-BE49-F238E27FC236}">
                <a16:creationId xmlns:a16="http://schemas.microsoft.com/office/drawing/2014/main" id="{193C30B4-920E-4D65-85D8-8979653864E9}"/>
              </a:ext>
            </a:extLst>
          </p:cNvPr>
          <p:cNvPicPr>
            <a:picLocks noChangeAspect="1"/>
          </p:cNvPicPr>
          <p:nvPr/>
        </p:nvPicPr>
        <p:blipFill>
          <a:blip r:embed="rId3"/>
          <a:stretch>
            <a:fillRect/>
          </a:stretch>
        </p:blipFill>
        <p:spPr>
          <a:xfrm>
            <a:off x="1060427" y="3440372"/>
            <a:ext cx="7023145" cy="3189028"/>
          </a:xfrm>
          <a:prstGeom prst="rect">
            <a:avLst/>
          </a:prstGeom>
        </p:spPr>
      </p:pic>
    </p:spTree>
    <p:extLst>
      <p:ext uri="{BB962C8B-B14F-4D97-AF65-F5344CB8AC3E}">
        <p14:creationId xmlns:p14="http://schemas.microsoft.com/office/powerpoint/2010/main" val="9303769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BB55-85B3-7A31-93EF-1BD862D8C1EE}"/>
              </a:ext>
            </a:extLst>
          </p:cNvPr>
          <p:cNvSpPr>
            <a:spLocks noGrp="1"/>
          </p:cNvSpPr>
          <p:nvPr>
            <p:ph type="title"/>
          </p:nvPr>
        </p:nvSpPr>
        <p:spPr/>
        <p:txBody>
          <a:bodyPr/>
          <a:lstStyle/>
          <a:p>
            <a:r>
              <a:rPr lang="en-US" b="1" i="0">
                <a:solidFill>
                  <a:srgbClr val="333333"/>
                </a:solidFill>
                <a:effectLst/>
                <a:latin typeface="Source Sans Variable"/>
              </a:rPr>
              <a:t>Leverage Familiarity with Real-World Objects and Activities</a:t>
            </a:r>
            <a:endParaRPr lang="en-US"/>
          </a:p>
        </p:txBody>
      </p:sp>
      <p:sp>
        <p:nvSpPr>
          <p:cNvPr id="4" name="Slide Number Placeholder 3">
            <a:extLst>
              <a:ext uri="{FF2B5EF4-FFF2-40B4-BE49-F238E27FC236}">
                <a16:creationId xmlns:a16="http://schemas.microsoft.com/office/drawing/2014/main" id="{179A9A56-4E2E-DE01-8393-60C6387B5A78}"/>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6" name="Content Placeholder 6">
            <a:extLst>
              <a:ext uri="{FF2B5EF4-FFF2-40B4-BE49-F238E27FC236}">
                <a16:creationId xmlns:a16="http://schemas.microsoft.com/office/drawing/2014/main" id="{4EF6DFEC-DD4C-4E34-5D90-736ACD0BDD25}"/>
              </a:ext>
            </a:extLst>
          </p:cNvPr>
          <p:cNvPicPr>
            <a:picLocks noChangeAspect="1"/>
          </p:cNvPicPr>
          <p:nvPr/>
        </p:nvPicPr>
        <p:blipFill>
          <a:blip r:embed="rId2"/>
          <a:stretch>
            <a:fillRect/>
          </a:stretch>
        </p:blipFill>
        <p:spPr>
          <a:xfrm>
            <a:off x="483244" y="1958650"/>
            <a:ext cx="3554522" cy="852576"/>
          </a:xfrm>
          <a:prstGeom prst="rect">
            <a:avLst/>
          </a:prstGeom>
        </p:spPr>
      </p:pic>
      <p:sp>
        <p:nvSpPr>
          <p:cNvPr id="7" name="Rectangle 6">
            <a:extLst>
              <a:ext uri="{FF2B5EF4-FFF2-40B4-BE49-F238E27FC236}">
                <a16:creationId xmlns:a16="http://schemas.microsoft.com/office/drawing/2014/main" id="{C001F4DD-04A4-D2FC-BFD7-9B5D557EB7FD}"/>
              </a:ext>
            </a:extLst>
          </p:cNvPr>
          <p:cNvSpPr/>
          <p:nvPr/>
        </p:nvSpPr>
        <p:spPr>
          <a:xfrm>
            <a:off x="310320" y="3630359"/>
            <a:ext cx="4037405" cy="369332"/>
          </a:xfrm>
          <a:prstGeom prst="rect">
            <a:avLst/>
          </a:prstGeom>
        </p:spPr>
        <p:txBody>
          <a:bodyPr wrap="square">
            <a:spAutoFit/>
          </a:bodyPr>
          <a:lstStyle/>
          <a:p>
            <a:r>
              <a:rPr lang="en-US" i="1">
                <a:solidFill>
                  <a:srgbClr val="151515"/>
                </a:solidFill>
                <a:cs typeface="Arial" panose="020B0604020202020204" pitchFamily="34" charset="0"/>
              </a:rPr>
              <a:t>Using real life metaphor in application</a:t>
            </a:r>
            <a:endParaRPr lang="en-US" i="1">
              <a:cs typeface="Arial" panose="020B0604020202020204" pitchFamily="34" charset="0"/>
            </a:endParaRPr>
          </a:p>
        </p:txBody>
      </p:sp>
      <p:sp>
        <p:nvSpPr>
          <p:cNvPr id="9" name="TextBox 8">
            <a:extLst>
              <a:ext uri="{FF2B5EF4-FFF2-40B4-BE49-F238E27FC236}">
                <a16:creationId xmlns:a16="http://schemas.microsoft.com/office/drawing/2014/main" id="{D795A980-B010-39E5-8A1B-623BA681E1F4}"/>
              </a:ext>
            </a:extLst>
          </p:cNvPr>
          <p:cNvSpPr txBox="1"/>
          <p:nvPr/>
        </p:nvSpPr>
        <p:spPr>
          <a:xfrm>
            <a:off x="5029200" y="5561607"/>
            <a:ext cx="3421768" cy="923330"/>
          </a:xfrm>
          <a:prstGeom prst="rect">
            <a:avLst/>
          </a:prstGeom>
        </p:spPr>
        <p:txBody>
          <a:bodyPr wrap="square">
            <a:spAutoFit/>
          </a:bodyPr>
          <a:lstStyle>
            <a:defPPr>
              <a:defRPr lang="en-US"/>
            </a:defPPr>
            <a:lvl1pPr>
              <a:defRPr>
                <a:solidFill>
                  <a:srgbClr val="151515"/>
                </a:solidFill>
                <a:cs typeface="Arial" panose="020B0604020202020204" pitchFamily="34" charset="0"/>
              </a:defRPr>
            </a:lvl1pPr>
          </a:lstStyle>
          <a:p>
            <a:pPr algn="ctr"/>
            <a:r>
              <a:rPr lang="en-US" i="1"/>
              <a:t>UI elements in a compass app (left) are similar to a compass in the real-world (right)</a:t>
            </a:r>
          </a:p>
        </p:txBody>
      </p:sp>
      <p:pic>
        <p:nvPicPr>
          <p:cNvPr id="11" name="Picture 10">
            <a:extLst>
              <a:ext uri="{FF2B5EF4-FFF2-40B4-BE49-F238E27FC236}">
                <a16:creationId xmlns:a16="http://schemas.microsoft.com/office/drawing/2014/main" id="{65BCC8A6-5F46-517D-7FCE-B4CC77F91337}"/>
              </a:ext>
            </a:extLst>
          </p:cNvPr>
          <p:cNvPicPr>
            <a:picLocks noChangeAspect="1"/>
          </p:cNvPicPr>
          <p:nvPr/>
        </p:nvPicPr>
        <p:blipFill>
          <a:blip r:embed="rId3"/>
          <a:stretch>
            <a:fillRect/>
          </a:stretch>
        </p:blipFill>
        <p:spPr>
          <a:xfrm>
            <a:off x="437643" y="2795157"/>
            <a:ext cx="3645724" cy="853514"/>
          </a:xfrm>
          <a:prstGeom prst="rect">
            <a:avLst/>
          </a:prstGeom>
        </p:spPr>
      </p:pic>
      <p:pic>
        <p:nvPicPr>
          <p:cNvPr id="14" name="Picture 13">
            <a:extLst>
              <a:ext uri="{FF2B5EF4-FFF2-40B4-BE49-F238E27FC236}">
                <a16:creationId xmlns:a16="http://schemas.microsoft.com/office/drawing/2014/main" id="{4A0B651A-53F1-F0B1-9152-EA1B06101118}"/>
              </a:ext>
            </a:extLst>
          </p:cNvPr>
          <p:cNvPicPr>
            <a:picLocks noChangeAspect="1"/>
          </p:cNvPicPr>
          <p:nvPr/>
        </p:nvPicPr>
        <p:blipFill>
          <a:blip r:embed="rId4"/>
          <a:stretch>
            <a:fillRect/>
          </a:stretch>
        </p:blipFill>
        <p:spPr>
          <a:xfrm>
            <a:off x="6912264" y="2274602"/>
            <a:ext cx="2030144" cy="1944793"/>
          </a:xfrm>
          <a:prstGeom prst="rect">
            <a:avLst/>
          </a:prstGeom>
        </p:spPr>
      </p:pic>
      <p:pic>
        <p:nvPicPr>
          <p:cNvPr id="13" name="Picture 12">
            <a:extLst>
              <a:ext uri="{FF2B5EF4-FFF2-40B4-BE49-F238E27FC236}">
                <a16:creationId xmlns:a16="http://schemas.microsoft.com/office/drawing/2014/main" id="{E4F89A23-10A8-91EB-F026-6607E0F33D88}"/>
              </a:ext>
            </a:extLst>
          </p:cNvPr>
          <p:cNvPicPr>
            <a:picLocks noChangeAspect="1"/>
          </p:cNvPicPr>
          <p:nvPr/>
        </p:nvPicPr>
        <p:blipFill>
          <a:blip r:embed="rId5"/>
          <a:stretch>
            <a:fillRect/>
          </a:stretch>
        </p:blipFill>
        <p:spPr>
          <a:xfrm>
            <a:off x="4796275" y="1776905"/>
            <a:ext cx="2030144" cy="3682303"/>
          </a:xfrm>
          <a:prstGeom prst="rect">
            <a:avLst/>
          </a:prstGeom>
        </p:spPr>
      </p:pic>
      <p:pic>
        <p:nvPicPr>
          <p:cNvPr id="3076" name="Picture 4" descr="Match between system and the real world">
            <a:extLst>
              <a:ext uri="{FF2B5EF4-FFF2-40B4-BE49-F238E27FC236}">
                <a16:creationId xmlns:a16="http://schemas.microsoft.com/office/drawing/2014/main" id="{C432E90F-A493-5711-FE0B-50DA0DB86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505" y="4045564"/>
            <a:ext cx="3048000" cy="19526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73B6E90-7AC1-CDE4-C21A-326F6E4D14D5}"/>
              </a:ext>
            </a:extLst>
          </p:cNvPr>
          <p:cNvSpPr txBox="1"/>
          <p:nvPr/>
        </p:nvSpPr>
        <p:spPr>
          <a:xfrm>
            <a:off x="152400" y="6044062"/>
            <a:ext cx="4572000" cy="646331"/>
          </a:xfrm>
          <a:prstGeom prst="rect">
            <a:avLst/>
          </a:prstGeom>
        </p:spPr>
        <p:txBody>
          <a:bodyPr wrap="square">
            <a:spAutoFit/>
          </a:bodyPr>
          <a:lstStyle>
            <a:defPPr>
              <a:defRPr lang="en-US"/>
            </a:defPPr>
            <a:lvl1pPr>
              <a:defRPr i="1">
                <a:solidFill>
                  <a:srgbClr val="151515"/>
                </a:solidFill>
                <a:cs typeface="Arial" panose="020B0604020202020204" pitchFamily="34" charset="0"/>
              </a:defRPr>
            </a:lvl1pPr>
          </a:lstStyle>
          <a:p>
            <a:pPr algn="ctr"/>
            <a:r>
              <a:rPr lang="en-US"/>
              <a:t>iBooks iPad application using the metaphor of wooden book shelf</a:t>
            </a:r>
          </a:p>
        </p:txBody>
      </p:sp>
    </p:spTree>
    <p:extLst>
      <p:ext uri="{BB962C8B-B14F-4D97-AF65-F5344CB8AC3E}">
        <p14:creationId xmlns:p14="http://schemas.microsoft.com/office/powerpoint/2010/main" val="266810987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017370-3DAA-4C43-8EA9-A7CAB24C1486}"/>
              </a:ext>
            </a:extLst>
          </p:cNvPr>
          <p:cNvSpPr>
            <a:spLocks noGrp="1"/>
          </p:cNvSpPr>
          <p:nvPr>
            <p:ph type="title"/>
          </p:nvPr>
        </p:nvSpPr>
        <p:spPr/>
        <p:txBody>
          <a:bodyPr/>
          <a:lstStyle/>
          <a:p>
            <a:r>
              <a:rPr lang="en-US"/>
              <a:t>3. User Control and Freedom</a:t>
            </a:r>
          </a:p>
        </p:txBody>
      </p:sp>
      <p:sp>
        <p:nvSpPr>
          <p:cNvPr id="3" name="Content Placeholder 2">
            <a:extLst>
              <a:ext uri="{FF2B5EF4-FFF2-40B4-BE49-F238E27FC236}">
                <a16:creationId xmlns:a16="http://schemas.microsoft.com/office/drawing/2014/main" id="{0E148C99-1393-4848-95A0-4E0FE5AD0FE6}"/>
              </a:ext>
            </a:extLst>
          </p:cNvPr>
          <p:cNvSpPr>
            <a:spLocks noGrp="1"/>
          </p:cNvSpPr>
          <p:nvPr>
            <p:ph idx="1"/>
          </p:nvPr>
        </p:nvSpPr>
        <p:spPr/>
        <p:txBody>
          <a:bodyPr/>
          <a:lstStyle/>
          <a:p>
            <a:pPr marL="0" indent="0" algn="ctr">
              <a:buNone/>
            </a:pPr>
            <a:r>
              <a:rPr lang="en-US"/>
              <a:t>Users often choose system functions by mistake and will need a clearly marked "emergency exit" to leave the unwanted state without having to go through an extended dialogue. </a:t>
            </a:r>
          </a:p>
          <a:p>
            <a:pPr marL="0" indent="0">
              <a:buNone/>
            </a:pPr>
            <a:r>
              <a:rPr lang="en-US" b="1"/>
              <a:t>Tips</a:t>
            </a:r>
            <a:endParaRPr lang="en-US"/>
          </a:p>
          <a:p>
            <a:r>
              <a:rPr lang="en-US"/>
              <a:t>Support </a:t>
            </a:r>
            <a:r>
              <a:rPr lang="en-US" i="1">
                <a:solidFill>
                  <a:srgbClr val="0000CC"/>
                </a:solidFill>
              </a:rPr>
              <a:t>Undo</a:t>
            </a:r>
            <a:r>
              <a:rPr lang="en-US"/>
              <a:t> and </a:t>
            </a:r>
            <a:r>
              <a:rPr lang="en-US" i="1">
                <a:solidFill>
                  <a:srgbClr val="0000CC"/>
                </a:solidFill>
              </a:rPr>
              <a:t>Redo</a:t>
            </a:r>
            <a:r>
              <a:rPr lang="en-US"/>
              <a:t>.</a:t>
            </a:r>
          </a:p>
          <a:p>
            <a:r>
              <a:rPr lang="en-US"/>
              <a:t>Show a clear way to exit the current interaction, like a </a:t>
            </a:r>
            <a:r>
              <a:rPr lang="en-US" i="1" u="sng">
                <a:solidFill>
                  <a:srgbClr val="0000CC"/>
                </a:solidFill>
              </a:rPr>
              <a:t>Cancel</a:t>
            </a:r>
            <a:r>
              <a:rPr lang="en-US" u="sng"/>
              <a:t> button</a:t>
            </a:r>
            <a:r>
              <a:rPr lang="en-US"/>
              <a:t>.</a:t>
            </a:r>
          </a:p>
          <a:p>
            <a:r>
              <a:rPr lang="en-US"/>
              <a:t>Make sure the exit is clearly labeled and discoverable.</a:t>
            </a:r>
          </a:p>
          <a:p>
            <a:endParaRPr lang="en-US"/>
          </a:p>
          <a:p>
            <a:endParaRPr lang="en-US"/>
          </a:p>
        </p:txBody>
      </p:sp>
      <p:sp>
        <p:nvSpPr>
          <p:cNvPr id="4" name="Slide Number Placeholder 3">
            <a:extLst>
              <a:ext uri="{FF2B5EF4-FFF2-40B4-BE49-F238E27FC236}">
                <a16:creationId xmlns:a16="http://schemas.microsoft.com/office/drawing/2014/main" id="{226D8257-696A-48EB-B8B9-1B68CB36D823}"/>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40023234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BAF6-E54E-E6D9-D42C-E3A3A88E602B}"/>
              </a:ext>
            </a:extLst>
          </p:cNvPr>
          <p:cNvSpPr>
            <a:spLocks noGrp="1"/>
          </p:cNvSpPr>
          <p:nvPr>
            <p:ph type="title"/>
          </p:nvPr>
        </p:nvSpPr>
        <p:spPr/>
        <p:txBody>
          <a:bodyPr/>
          <a:lstStyle/>
          <a:p>
            <a:r>
              <a:rPr lang="en-US"/>
              <a:t>Go back to the previous state</a:t>
            </a:r>
          </a:p>
        </p:txBody>
      </p:sp>
      <p:sp>
        <p:nvSpPr>
          <p:cNvPr id="3" name="Content Placeholder 2">
            <a:extLst>
              <a:ext uri="{FF2B5EF4-FFF2-40B4-BE49-F238E27FC236}">
                <a16:creationId xmlns:a16="http://schemas.microsoft.com/office/drawing/2014/main" id="{F71346B4-732A-9C8F-2689-A3C73F56DCE6}"/>
              </a:ext>
            </a:extLst>
          </p:cNvPr>
          <p:cNvSpPr>
            <a:spLocks noGrp="1"/>
          </p:cNvSpPr>
          <p:nvPr>
            <p:ph idx="1"/>
          </p:nvPr>
        </p:nvSpPr>
        <p:spPr/>
        <p:txBody>
          <a:bodyPr>
            <a:normAutofit fontScale="92500"/>
          </a:bodyPr>
          <a:lstStyle/>
          <a:p>
            <a:pPr marL="0" indent="0" algn="l">
              <a:buNone/>
            </a:pPr>
            <a:r>
              <a:rPr lang="en-US" b="0" i="0">
                <a:solidFill>
                  <a:srgbClr val="333333"/>
                </a:solidFill>
                <a:effectLst/>
                <a:latin typeface="Arial" panose="020B0604020202020204" pitchFamily="34" charset="0"/>
              </a:rPr>
              <a:t>There are several UI controls that allow people to </a:t>
            </a:r>
            <a:r>
              <a:rPr lang="en-US" b="1" i="0">
                <a:solidFill>
                  <a:srgbClr val="333333"/>
                </a:solidFill>
                <a:effectLst/>
                <a:latin typeface="Arial" panose="020B0604020202020204" pitchFamily="34" charset="0"/>
              </a:rPr>
              <a:t>go back to the previous state of the system</a:t>
            </a:r>
            <a:r>
              <a:rPr lang="en-US" b="0" i="0">
                <a:solidFill>
                  <a:srgbClr val="333333"/>
                </a:solidFill>
                <a:effectLst/>
                <a:latin typeface="Arial" panose="020B0604020202020204" pitchFamily="34" charset="0"/>
              </a:rPr>
              <a:t>:</a:t>
            </a:r>
          </a:p>
          <a:p>
            <a:pPr algn="l">
              <a:buFont typeface="Arial" panose="020B0604020202020204" pitchFamily="34" charset="0"/>
              <a:buChar char="•"/>
            </a:pPr>
            <a:r>
              <a:rPr lang="en-US" b="0" i="0">
                <a:solidFill>
                  <a:srgbClr val="333333"/>
                </a:solidFill>
                <a:effectLst/>
                <a:latin typeface="Arial" panose="020B0604020202020204" pitchFamily="34" charset="0"/>
              </a:rPr>
              <a:t>A </a:t>
            </a:r>
            <a:r>
              <a:rPr lang="en-US" b="0" i="1">
                <a:solidFill>
                  <a:srgbClr val="333333"/>
                </a:solidFill>
                <a:effectLst/>
                <a:latin typeface="Arial" panose="020B0604020202020204" pitchFamily="34" charset="0"/>
              </a:rPr>
              <a:t>Back</a:t>
            </a:r>
            <a:r>
              <a:rPr lang="en-US" b="0" i="0">
                <a:solidFill>
                  <a:srgbClr val="333333"/>
                </a:solidFill>
                <a:effectLst/>
                <a:latin typeface="Arial" panose="020B0604020202020204" pitchFamily="34" charset="0"/>
              </a:rPr>
              <a:t> link which returns users to a previous page or screen</a:t>
            </a:r>
          </a:p>
          <a:p>
            <a:pPr algn="l">
              <a:buFont typeface="Arial" panose="020B0604020202020204" pitchFamily="34" charset="0"/>
              <a:buChar char="•"/>
            </a:pPr>
            <a:r>
              <a:rPr lang="en-US" b="0" i="0">
                <a:solidFill>
                  <a:srgbClr val="333333"/>
                </a:solidFill>
                <a:effectLst/>
                <a:latin typeface="Arial" panose="020B0604020202020204" pitchFamily="34" charset="0"/>
              </a:rPr>
              <a:t>A </a:t>
            </a:r>
            <a:r>
              <a:rPr lang="en-US" b="0" i="1">
                <a:solidFill>
                  <a:srgbClr val="333333"/>
                </a:solidFill>
                <a:effectLst/>
                <a:latin typeface="Arial" panose="020B0604020202020204" pitchFamily="34" charset="0"/>
              </a:rPr>
              <a:t>Cancel</a:t>
            </a:r>
            <a:r>
              <a:rPr lang="en-US" b="0" i="0">
                <a:solidFill>
                  <a:srgbClr val="333333"/>
                </a:solidFill>
                <a:effectLst/>
                <a:latin typeface="Arial" panose="020B0604020202020204" pitchFamily="34" charset="0"/>
              </a:rPr>
              <a:t> link which allows the user to quit a task or multi-step process</a:t>
            </a:r>
          </a:p>
          <a:p>
            <a:pPr algn="l">
              <a:buFont typeface="Arial" panose="020B0604020202020204" pitchFamily="34" charset="0"/>
              <a:buChar char="•"/>
            </a:pPr>
            <a:r>
              <a:rPr lang="en-US" b="0" i="0">
                <a:solidFill>
                  <a:srgbClr val="333333"/>
                </a:solidFill>
                <a:effectLst/>
                <a:latin typeface="Arial" panose="020B0604020202020204" pitchFamily="34" charset="0"/>
              </a:rPr>
              <a:t>A </a:t>
            </a:r>
            <a:r>
              <a:rPr lang="en-US" b="0" i="1">
                <a:solidFill>
                  <a:srgbClr val="333333"/>
                </a:solidFill>
                <a:effectLst/>
                <a:latin typeface="Arial" panose="020B0604020202020204" pitchFamily="34" charset="0"/>
              </a:rPr>
              <a:t>Close</a:t>
            </a:r>
            <a:r>
              <a:rPr lang="en-US" b="0" i="0">
                <a:solidFill>
                  <a:srgbClr val="333333"/>
                </a:solidFill>
                <a:effectLst/>
                <a:latin typeface="Arial" panose="020B0604020202020204" pitchFamily="34" charset="0"/>
              </a:rPr>
              <a:t> link which allows users to close a new view</a:t>
            </a:r>
          </a:p>
          <a:p>
            <a:pPr algn="l">
              <a:buFont typeface="Arial" panose="020B0604020202020204" pitchFamily="34" charset="0"/>
              <a:buChar char="•"/>
            </a:pPr>
            <a:r>
              <a:rPr lang="en-US" b="0" i="0">
                <a:solidFill>
                  <a:srgbClr val="333333"/>
                </a:solidFill>
                <a:effectLst/>
                <a:latin typeface="Arial" panose="020B0604020202020204" pitchFamily="34" charset="0"/>
              </a:rPr>
              <a:t>An </a:t>
            </a:r>
            <a:r>
              <a:rPr lang="en-US" b="0" i="1">
                <a:solidFill>
                  <a:srgbClr val="333333"/>
                </a:solidFill>
                <a:effectLst/>
                <a:latin typeface="Arial" panose="020B0604020202020204" pitchFamily="34" charset="0"/>
              </a:rPr>
              <a:t>Undo</a:t>
            </a:r>
            <a:r>
              <a:rPr lang="en-US" b="0" i="0">
                <a:solidFill>
                  <a:srgbClr val="333333"/>
                </a:solidFill>
                <a:effectLst/>
                <a:latin typeface="Arial" panose="020B0604020202020204" pitchFamily="34" charset="0"/>
              </a:rPr>
              <a:t> option (and a corresponding redo option) to allow users to backtrack on a change to a UI element</a:t>
            </a:r>
          </a:p>
          <a:p>
            <a:endParaRPr lang="en-US"/>
          </a:p>
        </p:txBody>
      </p:sp>
      <p:sp>
        <p:nvSpPr>
          <p:cNvPr id="4" name="Slide Number Placeholder 3">
            <a:extLst>
              <a:ext uri="{FF2B5EF4-FFF2-40B4-BE49-F238E27FC236}">
                <a16:creationId xmlns:a16="http://schemas.microsoft.com/office/drawing/2014/main" id="{947D5F44-BE53-DB2D-F031-08E471E2655F}"/>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537554261"/>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0E11-9479-587B-8025-29279D86A3AA}"/>
              </a:ext>
            </a:extLst>
          </p:cNvPr>
          <p:cNvSpPr>
            <a:spLocks noGrp="1"/>
          </p:cNvSpPr>
          <p:nvPr>
            <p:ph type="title"/>
          </p:nvPr>
        </p:nvSpPr>
        <p:spPr/>
        <p:txBody>
          <a:bodyPr/>
          <a:lstStyle/>
          <a:p>
            <a:r>
              <a:rPr lang="en-US"/>
              <a:t>Allow Users to Easily Cancel an Action</a:t>
            </a:r>
          </a:p>
        </p:txBody>
      </p:sp>
      <p:sp>
        <p:nvSpPr>
          <p:cNvPr id="4" name="Slide Number Placeholder 3">
            <a:extLst>
              <a:ext uri="{FF2B5EF4-FFF2-40B4-BE49-F238E27FC236}">
                <a16:creationId xmlns:a16="http://schemas.microsoft.com/office/drawing/2014/main" id="{02E4A382-E81A-97AF-5E21-55AEF804C11F}"/>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4098" name="Picture 2" descr="A screenshot of a user beginning to compose a tweet on Twitter. The cancel link has been tapped which generates a dialogue asking the user whether they'd like to delete the draft or save it. Another cancel link appears to allow the user to undo the action.">
            <a:extLst>
              <a:ext uri="{FF2B5EF4-FFF2-40B4-BE49-F238E27FC236}">
                <a16:creationId xmlns:a16="http://schemas.microsoft.com/office/drawing/2014/main" id="{D61D6C0A-0602-D6CD-C5FF-7581A88CE6F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410200" y="1318737"/>
            <a:ext cx="2743200" cy="52773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80256A-753B-093F-0DD4-7C46A7A0BD9E}"/>
              </a:ext>
            </a:extLst>
          </p:cNvPr>
          <p:cNvSpPr txBox="1"/>
          <p:nvPr/>
        </p:nvSpPr>
        <p:spPr>
          <a:xfrm>
            <a:off x="381000" y="2690336"/>
            <a:ext cx="4724400" cy="1754326"/>
          </a:xfrm>
          <a:prstGeom prst="rect">
            <a:avLst/>
          </a:prstGeom>
        </p:spPr>
        <p:txBody>
          <a:bodyPr wrap="square">
            <a:spAutoFit/>
          </a:bodyPr>
          <a:lstStyle>
            <a:defPPr>
              <a:defRPr lang="en-US"/>
            </a:defPPr>
            <a:lvl1pPr>
              <a:defRPr i="1">
                <a:solidFill>
                  <a:srgbClr val="292929"/>
                </a:solidFill>
                <a:cs typeface="Arial" panose="020B0604020202020204" pitchFamily="34" charset="0"/>
              </a:defRPr>
            </a:lvl1pPr>
          </a:lstStyle>
          <a:p>
            <a:r>
              <a:rPr lang="en-US"/>
              <a:t>When users begin to compose a tweet, they can easily cancel the task by selecting Cancel at the top left of the screen. </a:t>
            </a:r>
          </a:p>
          <a:p>
            <a:r>
              <a:rPr lang="en-US"/>
              <a:t>Upon doing so, Twitter presents the user with the option to delete the message or save a draft</a:t>
            </a:r>
          </a:p>
        </p:txBody>
      </p:sp>
    </p:spTree>
    <p:extLst>
      <p:ext uri="{BB962C8B-B14F-4D97-AF65-F5344CB8AC3E}">
        <p14:creationId xmlns:p14="http://schemas.microsoft.com/office/powerpoint/2010/main" val="1517510271"/>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3550-94F5-447A-BA86-BB93A40AECA6}"/>
              </a:ext>
            </a:extLst>
          </p:cNvPr>
          <p:cNvSpPr>
            <a:spLocks noGrp="1"/>
          </p:cNvSpPr>
          <p:nvPr>
            <p:ph type="title"/>
          </p:nvPr>
        </p:nvSpPr>
        <p:spPr/>
        <p:txBody>
          <a:bodyPr/>
          <a:lstStyle/>
          <a:p>
            <a:r>
              <a:rPr lang="en-US" b="1" i="0">
                <a:solidFill>
                  <a:srgbClr val="333333"/>
                </a:solidFill>
                <a:effectLst/>
                <a:latin typeface="Source Sans Variable"/>
              </a:rPr>
              <a:t>Support </a:t>
            </a:r>
            <a:r>
              <a:rPr lang="en-US" b="1" i="1">
                <a:solidFill>
                  <a:srgbClr val="333333"/>
                </a:solidFill>
                <a:effectLst/>
                <a:latin typeface="Source Sans Variable"/>
              </a:rPr>
              <a:t>Undo </a:t>
            </a:r>
            <a:r>
              <a:rPr lang="en-US"/>
              <a:t>Examples</a:t>
            </a:r>
          </a:p>
        </p:txBody>
      </p:sp>
      <p:sp>
        <p:nvSpPr>
          <p:cNvPr id="4" name="Slide Number Placeholder 3">
            <a:extLst>
              <a:ext uri="{FF2B5EF4-FFF2-40B4-BE49-F238E27FC236}">
                <a16:creationId xmlns:a16="http://schemas.microsoft.com/office/drawing/2014/main" id="{57010311-DC7B-44A0-AA19-7D11AB577F2D}"/>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4098" name="Picture 2" descr="https://miro.medium.com/max/1050/1*85dIRmZl76vxpgnX4AHf9g.png">
            <a:extLst>
              <a:ext uri="{FF2B5EF4-FFF2-40B4-BE49-F238E27FC236}">
                <a16:creationId xmlns:a16="http://schemas.microsoft.com/office/drawing/2014/main" id="{CE7A73DE-D8C5-49B7-9F3D-6122A481DB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2722" y="1393371"/>
            <a:ext cx="8229600" cy="152276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iro.medium.com/max/960/1*4OQZfcL_Ezw8cYubqdaxPQ.png">
            <a:extLst>
              <a:ext uri="{FF2B5EF4-FFF2-40B4-BE49-F238E27FC236}">
                <a16:creationId xmlns:a16="http://schemas.microsoft.com/office/drawing/2014/main" id="{783002AC-A791-48C4-88B2-A5051637A9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314538"/>
            <a:ext cx="1918606" cy="3405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B349FC-514C-46EB-878D-57AD2CFEE8AD}"/>
              </a:ext>
            </a:extLst>
          </p:cNvPr>
          <p:cNvSpPr/>
          <p:nvPr/>
        </p:nvSpPr>
        <p:spPr>
          <a:xfrm>
            <a:off x="2860468" y="5707206"/>
            <a:ext cx="3121232" cy="646331"/>
          </a:xfrm>
          <a:prstGeom prst="rect">
            <a:avLst/>
          </a:prstGeom>
        </p:spPr>
        <p:txBody>
          <a:bodyPr wrap="square">
            <a:spAutoFit/>
          </a:bodyPr>
          <a:lstStyle/>
          <a:p>
            <a:r>
              <a:rPr lang="en-US" i="1">
                <a:solidFill>
                  <a:srgbClr val="292929"/>
                </a:solidFill>
                <a:cs typeface="Arial" panose="020B0604020202020204" pitchFamily="34" charset="0"/>
              </a:rPr>
              <a:t>Facebook checking on me if I tapped “Cancel” by mistake</a:t>
            </a:r>
            <a:endParaRPr lang="en-US" i="1">
              <a:cs typeface="Arial" panose="020B0604020202020204" pitchFamily="34" charset="0"/>
            </a:endParaRPr>
          </a:p>
        </p:txBody>
      </p:sp>
      <p:sp>
        <p:nvSpPr>
          <p:cNvPr id="6" name="Rectangle 5">
            <a:extLst>
              <a:ext uri="{FF2B5EF4-FFF2-40B4-BE49-F238E27FC236}">
                <a16:creationId xmlns:a16="http://schemas.microsoft.com/office/drawing/2014/main" id="{58E535DB-BFEB-43F0-A0F8-334A84EEDED0}"/>
              </a:ext>
            </a:extLst>
          </p:cNvPr>
          <p:cNvSpPr/>
          <p:nvPr/>
        </p:nvSpPr>
        <p:spPr>
          <a:xfrm>
            <a:off x="4421084" y="2991373"/>
            <a:ext cx="4264231" cy="646331"/>
          </a:xfrm>
          <a:prstGeom prst="rect">
            <a:avLst/>
          </a:prstGeom>
        </p:spPr>
        <p:txBody>
          <a:bodyPr wrap="square">
            <a:spAutoFit/>
          </a:bodyPr>
          <a:lstStyle/>
          <a:p>
            <a:r>
              <a:rPr lang="en-US">
                <a:solidFill>
                  <a:srgbClr val="292929"/>
                </a:solidFill>
                <a:cs typeface="Arial" panose="020B0604020202020204" pitchFamily="34" charset="0"/>
              </a:rPr>
              <a:t>Gmail’s flash message with undo action when we accidentally delete an email</a:t>
            </a:r>
            <a:endParaRPr lang="en-US">
              <a:cs typeface="Arial" panose="020B0604020202020204" pitchFamily="34" charset="0"/>
            </a:endParaRPr>
          </a:p>
        </p:txBody>
      </p:sp>
    </p:spTree>
    <p:extLst>
      <p:ext uri="{BB962C8B-B14F-4D97-AF65-F5344CB8AC3E}">
        <p14:creationId xmlns:p14="http://schemas.microsoft.com/office/powerpoint/2010/main" val="6259376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A0D8-7EBD-B87C-ADEC-D58EFB258DDC}"/>
              </a:ext>
            </a:extLst>
          </p:cNvPr>
          <p:cNvSpPr>
            <a:spLocks noGrp="1"/>
          </p:cNvSpPr>
          <p:nvPr>
            <p:ph type="title"/>
          </p:nvPr>
        </p:nvSpPr>
        <p:spPr/>
        <p:txBody>
          <a:bodyPr/>
          <a:lstStyle/>
          <a:p>
            <a:r>
              <a:rPr lang="en-US" b="1" i="0">
                <a:solidFill>
                  <a:srgbClr val="333333"/>
                </a:solidFill>
                <a:effectLst/>
                <a:latin typeface="Source Sans Variable"/>
              </a:rPr>
              <a:t>Support </a:t>
            </a:r>
            <a:r>
              <a:rPr lang="en-US" b="1" i="1">
                <a:solidFill>
                  <a:srgbClr val="333333"/>
                </a:solidFill>
                <a:effectLst/>
                <a:latin typeface="Source Sans Variable"/>
              </a:rPr>
              <a:t>Undo </a:t>
            </a:r>
            <a:r>
              <a:rPr lang="en-US"/>
              <a:t>Examples</a:t>
            </a:r>
          </a:p>
        </p:txBody>
      </p:sp>
      <p:sp>
        <p:nvSpPr>
          <p:cNvPr id="4" name="Slide Number Placeholder 3">
            <a:extLst>
              <a:ext uri="{FF2B5EF4-FFF2-40B4-BE49-F238E27FC236}">
                <a16:creationId xmlns:a16="http://schemas.microsoft.com/office/drawing/2014/main" id="{CF1EA4C1-909B-55DF-C9E3-93D2971BED3A}"/>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5122" name="Picture 2" descr="An image of the shopping basket from the CVS pharmacy website. Some allergy relief eye drops have been added to the basket. A remove link appears below the item to allow the user to remove the item from the basket.">
            <a:extLst>
              <a:ext uri="{FF2B5EF4-FFF2-40B4-BE49-F238E27FC236}">
                <a16:creationId xmlns:a16="http://schemas.microsoft.com/office/drawing/2014/main" id="{4FB12B25-EC17-3738-D68E-FB7CE15766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92962"/>
            <a:ext cx="8229600" cy="38602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0C373E-6469-B870-D36C-8CEF47F98F8A}"/>
              </a:ext>
            </a:extLst>
          </p:cNvPr>
          <p:cNvSpPr txBox="1"/>
          <p:nvPr/>
        </p:nvSpPr>
        <p:spPr>
          <a:xfrm>
            <a:off x="457200" y="5620521"/>
            <a:ext cx="8229600" cy="646331"/>
          </a:xfrm>
          <a:prstGeom prst="rect">
            <a:avLst/>
          </a:prstGeom>
        </p:spPr>
        <p:txBody>
          <a:bodyPr wrap="square">
            <a:spAutoFit/>
          </a:bodyPr>
          <a:lstStyle>
            <a:defPPr>
              <a:defRPr lang="en-US"/>
            </a:defPPr>
            <a:lvl1pPr>
              <a:defRPr i="1">
                <a:solidFill>
                  <a:srgbClr val="292929"/>
                </a:solidFill>
                <a:cs typeface="Arial" panose="020B0604020202020204" pitchFamily="34" charset="0"/>
              </a:defRPr>
            </a:lvl1pPr>
          </a:lstStyle>
          <a:p>
            <a:pPr algn="ctr"/>
            <a:r>
              <a:rPr lang="en-US"/>
              <a:t>On an ecommerce site, a user can undo adding an item to the basket, by selecting Remove</a:t>
            </a:r>
          </a:p>
        </p:txBody>
      </p:sp>
    </p:spTree>
    <p:extLst>
      <p:ext uri="{BB962C8B-B14F-4D97-AF65-F5344CB8AC3E}">
        <p14:creationId xmlns:p14="http://schemas.microsoft.com/office/powerpoint/2010/main" val="202676606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A0D8-7EBD-B87C-ADEC-D58EFB258DDC}"/>
              </a:ext>
            </a:extLst>
          </p:cNvPr>
          <p:cNvSpPr>
            <a:spLocks noGrp="1"/>
          </p:cNvSpPr>
          <p:nvPr>
            <p:ph type="title"/>
          </p:nvPr>
        </p:nvSpPr>
        <p:spPr/>
        <p:txBody>
          <a:bodyPr/>
          <a:lstStyle/>
          <a:p>
            <a:r>
              <a:rPr lang="en-US" b="1" i="0">
                <a:solidFill>
                  <a:srgbClr val="333333"/>
                </a:solidFill>
                <a:effectLst/>
                <a:latin typeface="Source Sans Variable"/>
              </a:rPr>
              <a:t>Support </a:t>
            </a:r>
            <a:r>
              <a:rPr lang="en-US" b="1" i="1">
                <a:solidFill>
                  <a:srgbClr val="333333"/>
                </a:solidFill>
                <a:effectLst/>
                <a:latin typeface="Source Sans Variable"/>
              </a:rPr>
              <a:t>Undo </a:t>
            </a:r>
            <a:r>
              <a:rPr lang="en-US"/>
              <a:t>Examples</a:t>
            </a:r>
          </a:p>
        </p:txBody>
      </p:sp>
      <p:sp>
        <p:nvSpPr>
          <p:cNvPr id="4" name="Slide Number Placeholder 3">
            <a:extLst>
              <a:ext uri="{FF2B5EF4-FFF2-40B4-BE49-F238E27FC236}">
                <a16:creationId xmlns:a16="http://schemas.microsoft.com/office/drawing/2014/main" id="{CF1EA4C1-909B-55DF-C9E3-93D2971BED3A}"/>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6" name="TextBox 5">
            <a:extLst>
              <a:ext uri="{FF2B5EF4-FFF2-40B4-BE49-F238E27FC236}">
                <a16:creationId xmlns:a16="http://schemas.microsoft.com/office/drawing/2014/main" id="{440C373E-6469-B870-D36C-8CEF47F98F8A}"/>
              </a:ext>
            </a:extLst>
          </p:cNvPr>
          <p:cNvSpPr txBox="1"/>
          <p:nvPr/>
        </p:nvSpPr>
        <p:spPr>
          <a:xfrm>
            <a:off x="2954445" y="4724400"/>
            <a:ext cx="5767079" cy="646331"/>
          </a:xfrm>
          <a:prstGeom prst="rect">
            <a:avLst/>
          </a:prstGeom>
        </p:spPr>
        <p:txBody>
          <a:bodyPr wrap="square">
            <a:spAutoFit/>
          </a:bodyPr>
          <a:lstStyle>
            <a:defPPr>
              <a:defRPr lang="en-US"/>
            </a:defPPr>
            <a:lvl1pPr>
              <a:defRPr i="1">
                <a:solidFill>
                  <a:srgbClr val="292929"/>
                </a:solidFill>
                <a:cs typeface="Arial" panose="020B0604020202020204" pitchFamily="34" charset="0"/>
              </a:defRPr>
            </a:lvl1pPr>
          </a:lstStyle>
          <a:p>
            <a:pPr algn="ctr"/>
            <a:r>
              <a:rPr lang="en-US"/>
              <a:t>When changing notification settings, a user can undo a change by using the toggles and checkboxes.</a:t>
            </a:r>
          </a:p>
        </p:txBody>
      </p:sp>
      <p:pic>
        <p:nvPicPr>
          <p:cNvPr id="6146" name="Picture 2" descr="A screenshot of the iOS notification settings for the BBC News app. The user is given the option to toggle notifications and sounds on or off, and also select and deselect how notifications appear (for example, on a locked screen, in the notification center or in banners).">
            <a:extLst>
              <a:ext uri="{FF2B5EF4-FFF2-40B4-BE49-F238E27FC236}">
                <a16:creationId xmlns:a16="http://schemas.microsoft.com/office/drawing/2014/main" id="{196C7B65-7405-BC17-FAF9-59902ADC55F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27275" y="1524000"/>
            <a:ext cx="2157721"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1696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9CC2-D32A-4B36-ADB4-5922A6BBA2AF}"/>
              </a:ext>
            </a:extLst>
          </p:cNvPr>
          <p:cNvSpPr>
            <a:spLocks noGrp="1"/>
          </p:cNvSpPr>
          <p:nvPr>
            <p:ph type="title"/>
          </p:nvPr>
        </p:nvSpPr>
        <p:spPr/>
        <p:txBody>
          <a:bodyPr/>
          <a:lstStyle/>
          <a:p>
            <a:r>
              <a:rPr lang="en-US"/>
              <a:t>4. Consistency and Standards</a:t>
            </a:r>
          </a:p>
        </p:txBody>
      </p:sp>
      <p:sp>
        <p:nvSpPr>
          <p:cNvPr id="3" name="Content Placeholder 2">
            <a:extLst>
              <a:ext uri="{FF2B5EF4-FFF2-40B4-BE49-F238E27FC236}">
                <a16:creationId xmlns:a16="http://schemas.microsoft.com/office/drawing/2014/main" id="{32BB8C1E-5684-4048-96CE-CF81A5837EA9}"/>
              </a:ext>
            </a:extLst>
          </p:cNvPr>
          <p:cNvSpPr>
            <a:spLocks noGrp="1"/>
          </p:cNvSpPr>
          <p:nvPr>
            <p:ph idx="1"/>
          </p:nvPr>
        </p:nvSpPr>
        <p:spPr/>
        <p:txBody>
          <a:bodyPr/>
          <a:lstStyle/>
          <a:p>
            <a:pPr marL="0" indent="0" algn="ctr">
              <a:buNone/>
            </a:pPr>
            <a:r>
              <a:rPr lang="en-US" b="1"/>
              <a:t>Users should not have to wonder whether different words, situations, or actions mean the same thing. Follow platform conventions.</a:t>
            </a:r>
          </a:p>
          <a:p>
            <a:pPr marL="0" indent="0">
              <a:buNone/>
            </a:pPr>
            <a:r>
              <a:rPr lang="en-US" b="1"/>
              <a:t>Tips</a:t>
            </a:r>
          </a:p>
          <a:p>
            <a:r>
              <a:rPr lang="en-US"/>
              <a:t>Improve learnability by maintaining both types of consistency: internal and external.</a:t>
            </a:r>
          </a:p>
          <a:p>
            <a:r>
              <a:rPr lang="en-US"/>
              <a:t>Maintain consistency within a single product or a family of products (internal consistency).</a:t>
            </a:r>
          </a:p>
          <a:p>
            <a:r>
              <a:rPr lang="en-US"/>
              <a:t>Follow established industry conventions (external consistency).</a:t>
            </a:r>
          </a:p>
          <a:p>
            <a:endParaRPr lang="en-US"/>
          </a:p>
        </p:txBody>
      </p:sp>
      <p:sp>
        <p:nvSpPr>
          <p:cNvPr id="4" name="Slide Number Placeholder 3">
            <a:extLst>
              <a:ext uri="{FF2B5EF4-FFF2-40B4-BE49-F238E27FC236}">
                <a16:creationId xmlns:a16="http://schemas.microsoft.com/office/drawing/2014/main" id="{437D0925-AEAF-4D90-95D7-6598AA474319}"/>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39314712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a:xfrm>
            <a:off x="457200" y="409575"/>
            <a:ext cx="8229600" cy="962025"/>
          </a:xfrm>
        </p:spPr>
        <p:txBody>
          <a:bodyPr/>
          <a:lstStyle/>
          <a:p>
            <a:r>
              <a:rPr lang="en-US"/>
              <a:t>Internal Consistency </a:t>
            </a:r>
          </a:p>
        </p:txBody>
      </p:sp>
      <p:sp>
        <p:nvSpPr>
          <p:cNvPr id="9" name="Content Placeholder 8">
            <a:extLst>
              <a:ext uri="{FF2B5EF4-FFF2-40B4-BE49-F238E27FC236}">
                <a16:creationId xmlns:a16="http://schemas.microsoft.com/office/drawing/2014/main" id="{937FE218-5284-AF83-09F3-4B7291A1BBA2}"/>
              </a:ext>
            </a:extLst>
          </p:cNvPr>
          <p:cNvSpPr>
            <a:spLocks noGrp="1"/>
          </p:cNvSpPr>
          <p:nvPr>
            <p:ph idx="1"/>
          </p:nvPr>
        </p:nvSpPr>
        <p:spPr>
          <a:xfrm>
            <a:off x="457200" y="1524000"/>
            <a:ext cx="8229600" cy="2132507"/>
          </a:xfrm>
        </p:spPr>
        <p:txBody>
          <a:bodyPr/>
          <a:lstStyle/>
          <a:p>
            <a:r>
              <a:rPr lang="en-US"/>
              <a:t>Most application suites will list menu components in the same order (File, Edit, View, and so on) or will use consistent icons for the same functions across applications and familiar layouts for dialog boxes and modals</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a:xfrm>
            <a:off x="6553200" y="6324600"/>
            <a:ext cx="2133600" cy="320675"/>
          </a:xfrm>
        </p:spPr>
        <p:txBody>
          <a:bodyPr/>
          <a:lstStyle/>
          <a:p>
            <a:fld id="{B6F15528-21DE-4FAA-801E-634DDDAF4B2B}" type="slidenum">
              <a:rPr lang="en-US" smtClean="0"/>
              <a:pPr/>
              <a:t>28</a:t>
            </a:fld>
            <a:endParaRPr lang="en-US"/>
          </a:p>
        </p:txBody>
      </p:sp>
      <p:sp>
        <p:nvSpPr>
          <p:cNvPr id="3" name="TextBox 2">
            <a:extLst>
              <a:ext uri="{FF2B5EF4-FFF2-40B4-BE49-F238E27FC236}">
                <a16:creationId xmlns:a16="http://schemas.microsoft.com/office/drawing/2014/main" id="{5E87DEAD-444E-2724-E135-C38F4188C9A6}"/>
              </a:ext>
            </a:extLst>
          </p:cNvPr>
          <p:cNvSpPr txBox="1"/>
          <p:nvPr/>
        </p:nvSpPr>
        <p:spPr>
          <a:xfrm>
            <a:off x="422563" y="6101832"/>
            <a:ext cx="7924799" cy="369332"/>
          </a:xfrm>
          <a:prstGeom prst="rect">
            <a:avLst/>
          </a:prstGeom>
        </p:spPr>
        <p:txBody>
          <a:bodyPr wrap="square">
            <a:spAutoFit/>
          </a:bodyPr>
          <a:lstStyle>
            <a:defPPr>
              <a:defRPr lang="en-US"/>
            </a:defPPr>
            <a:lvl1pPr algn="ctr">
              <a:defRPr i="1">
                <a:solidFill>
                  <a:srgbClr val="292929"/>
                </a:solidFill>
                <a:cs typeface="Arial" panose="020B0604020202020204" pitchFamily="34" charset="0"/>
              </a:defRPr>
            </a:lvl1pPr>
          </a:lstStyle>
          <a:p>
            <a:r>
              <a:rPr lang="en-US"/>
              <a:t>The many layers of consistency within Microsoft Office</a:t>
            </a:r>
          </a:p>
        </p:txBody>
      </p:sp>
      <p:pic>
        <p:nvPicPr>
          <p:cNvPr id="10" name="Picture 2" descr="Microsoft Office ribbon of tools for Word, Excel, and PowerPoint, displaying text controls">
            <a:extLst>
              <a:ext uri="{FF2B5EF4-FFF2-40B4-BE49-F238E27FC236}">
                <a16:creationId xmlns:a16="http://schemas.microsoft.com/office/drawing/2014/main" id="{8CD1C643-A26C-CB40-5F11-FF9ADDD6A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62" y="3778280"/>
            <a:ext cx="8645238" cy="226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1011626"/>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Examples</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3" name="TextBox 2">
            <a:extLst>
              <a:ext uri="{FF2B5EF4-FFF2-40B4-BE49-F238E27FC236}">
                <a16:creationId xmlns:a16="http://schemas.microsoft.com/office/drawing/2014/main" id="{5E87DEAD-444E-2724-E135-C38F4188C9A6}"/>
              </a:ext>
            </a:extLst>
          </p:cNvPr>
          <p:cNvSpPr txBox="1"/>
          <p:nvPr/>
        </p:nvSpPr>
        <p:spPr>
          <a:xfrm>
            <a:off x="609600" y="5135480"/>
            <a:ext cx="7924799" cy="646331"/>
          </a:xfrm>
          <a:prstGeom prst="rect">
            <a:avLst/>
          </a:prstGeom>
        </p:spPr>
        <p:txBody>
          <a:bodyPr wrap="square">
            <a:spAutoFit/>
          </a:bodyPr>
          <a:lstStyle>
            <a:defPPr>
              <a:defRPr lang="en-US"/>
            </a:defPPr>
            <a:lvl1pPr algn="ctr">
              <a:defRPr i="1">
                <a:solidFill>
                  <a:srgbClr val="292929"/>
                </a:solidFill>
                <a:cs typeface="Arial" panose="020B0604020202020204" pitchFamily="34" charset="0"/>
              </a:defRPr>
            </a:lvl1pPr>
          </a:lstStyle>
          <a:p>
            <a:r>
              <a:rPr lang="en-US"/>
              <a:t>Google’s previous version of the Mail, Calendar, and Drive icons (top) had a consistent visual style</a:t>
            </a:r>
          </a:p>
        </p:txBody>
      </p:sp>
      <p:pic>
        <p:nvPicPr>
          <p:cNvPr id="8194" name="Picture 2" descr="Google's application icons, before and after">
            <a:extLst>
              <a:ext uri="{FF2B5EF4-FFF2-40B4-BE49-F238E27FC236}">
                <a16:creationId xmlns:a16="http://schemas.microsoft.com/office/drawing/2014/main" id="{C339A1F7-9B7A-ACC7-B2ED-7E122A6B18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9782" y="1578413"/>
            <a:ext cx="5224436" cy="335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13836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B637-EF72-4B7C-8798-12E8BFD7AE9F}"/>
              </a:ext>
            </a:extLst>
          </p:cNvPr>
          <p:cNvSpPr>
            <a:spLocks noGrp="1"/>
          </p:cNvSpPr>
          <p:nvPr>
            <p:ph type="title"/>
          </p:nvPr>
        </p:nvSpPr>
        <p:spPr/>
        <p:txBody>
          <a:bodyPr/>
          <a:lstStyle/>
          <a:p>
            <a:r>
              <a:rPr lang="en-US"/>
              <a:t>Usability’s 5 quality components</a:t>
            </a:r>
          </a:p>
        </p:txBody>
      </p:sp>
      <p:sp>
        <p:nvSpPr>
          <p:cNvPr id="3" name="Content Placeholder 2">
            <a:extLst>
              <a:ext uri="{FF2B5EF4-FFF2-40B4-BE49-F238E27FC236}">
                <a16:creationId xmlns:a16="http://schemas.microsoft.com/office/drawing/2014/main" id="{F6B2562A-7DF1-44FA-B2DF-27CDABC6DA72}"/>
              </a:ext>
            </a:extLst>
          </p:cNvPr>
          <p:cNvSpPr>
            <a:spLocks noGrp="1"/>
          </p:cNvSpPr>
          <p:nvPr>
            <p:ph idx="1"/>
          </p:nvPr>
        </p:nvSpPr>
        <p:spPr/>
        <p:txBody>
          <a:bodyPr/>
          <a:lstStyle/>
          <a:p>
            <a:r>
              <a:rPr lang="en-US" sz="2400" b="1"/>
              <a:t>Learnability</a:t>
            </a:r>
            <a:r>
              <a:rPr lang="en-US" sz="2400"/>
              <a:t>: How easy is it for users to accomplish basic tasks the first time they encounter the design?</a:t>
            </a:r>
          </a:p>
          <a:p>
            <a:r>
              <a:rPr lang="en-US" sz="2400" b="1"/>
              <a:t>Efficiency</a:t>
            </a:r>
            <a:r>
              <a:rPr lang="en-US" sz="2400"/>
              <a:t>: Once users have learned the design, how quickly can they perform tasks?</a:t>
            </a:r>
          </a:p>
          <a:p>
            <a:r>
              <a:rPr lang="en-US" sz="2400" b="1"/>
              <a:t>Memorability</a:t>
            </a:r>
            <a:r>
              <a:rPr lang="en-US" sz="2400"/>
              <a:t>: When users return to the design after a period of not using it, how easily can they reestablish proficiency?</a:t>
            </a:r>
          </a:p>
          <a:p>
            <a:r>
              <a:rPr lang="en-US" sz="2400" b="1"/>
              <a:t>Errors</a:t>
            </a:r>
            <a:r>
              <a:rPr lang="en-US" sz="2400"/>
              <a:t>: </a:t>
            </a:r>
            <a:r>
              <a:rPr lang="en-US" sz="2400" b="1"/>
              <a:t>How many</a:t>
            </a:r>
            <a:r>
              <a:rPr lang="en-US" sz="2400"/>
              <a:t> errors do users make, how </a:t>
            </a:r>
            <a:r>
              <a:rPr lang="en-US" sz="2400" b="1"/>
              <a:t>severe</a:t>
            </a:r>
            <a:r>
              <a:rPr lang="en-US" sz="2400"/>
              <a:t> are these errors, and how easily can they </a:t>
            </a:r>
            <a:r>
              <a:rPr lang="en-US" sz="2400" b="1"/>
              <a:t>recover</a:t>
            </a:r>
            <a:r>
              <a:rPr lang="en-US" sz="2400"/>
              <a:t> from the errors?</a:t>
            </a:r>
          </a:p>
          <a:p>
            <a:r>
              <a:rPr lang="en-US" sz="2400" b="1"/>
              <a:t>Satisfaction</a:t>
            </a:r>
            <a:r>
              <a:rPr lang="en-US" sz="2400"/>
              <a:t>: How pleasant is it to use the design?</a:t>
            </a:r>
          </a:p>
          <a:p>
            <a:endParaRPr lang="en-US"/>
          </a:p>
        </p:txBody>
      </p:sp>
      <p:sp>
        <p:nvSpPr>
          <p:cNvPr id="4" name="Slide Number Placeholder 3">
            <a:extLst>
              <a:ext uri="{FF2B5EF4-FFF2-40B4-BE49-F238E27FC236}">
                <a16:creationId xmlns:a16="http://schemas.microsoft.com/office/drawing/2014/main" id="{1CF37650-9A50-4D60-9D25-B7F7A95DE42D}"/>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416297067"/>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BC95D-F394-4994-86B0-27765C7D8F0C}"/>
              </a:ext>
            </a:extLst>
          </p:cNvPr>
          <p:cNvSpPr>
            <a:spLocks noGrp="1"/>
          </p:cNvSpPr>
          <p:nvPr>
            <p:ph type="title"/>
          </p:nvPr>
        </p:nvSpPr>
        <p:spPr>
          <a:xfrm>
            <a:off x="457200" y="409575"/>
            <a:ext cx="8229600" cy="962025"/>
          </a:xfrm>
        </p:spPr>
        <p:txBody>
          <a:bodyPr/>
          <a:lstStyle/>
          <a:p>
            <a:r>
              <a:rPr lang="en-US"/>
              <a:t>5. Error Prevention</a:t>
            </a:r>
          </a:p>
        </p:txBody>
      </p:sp>
      <p:sp>
        <p:nvSpPr>
          <p:cNvPr id="3" name="Content Placeholder 2">
            <a:extLst>
              <a:ext uri="{FF2B5EF4-FFF2-40B4-BE49-F238E27FC236}">
                <a16:creationId xmlns:a16="http://schemas.microsoft.com/office/drawing/2014/main" id="{F57F6A3B-34EA-4C9A-A015-F0635FB971DD}"/>
              </a:ext>
            </a:extLst>
          </p:cNvPr>
          <p:cNvSpPr>
            <a:spLocks noGrp="1"/>
          </p:cNvSpPr>
          <p:nvPr>
            <p:ph idx="1"/>
          </p:nvPr>
        </p:nvSpPr>
        <p:spPr>
          <a:xfrm>
            <a:off x="457200" y="1524000"/>
            <a:ext cx="8229600" cy="4648200"/>
          </a:xfrm>
        </p:spPr>
        <p:txBody>
          <a:bodyPr>
            <a:normAutofit/>
          </a:bodyPr>
          <a:lstStyle/>
          <a:p>
            <a:pPr marL="0" indent="0" algn="ctr">
              <a:buNone/>
            </a:pPr>
            <a:r>
              <a:rPr lang="en-US" b="1"/>
              <a:t>Good error messages are important, but the best designs carefully prevent problems from occurring in the first place. Either eliminate error-prone conditions, or check for them and present users with a confirmation option before they commit to the action.</a:t>
            </a:r>
          </a:p>
        </p:txBody>
      </p:sp>
      <p:sp>
        <p:nvSpPr>
          <p:cNvPr id="4" name="Slide Number Placeholder 3">
            <a:extLst>
              <a:ext uri="{FF2B5EF4-FFF2-40B4-BE49-F238E27FC236}">
                <a16:creationId xmlns:a16="http://schemas.microsoft.com/office/drawing/2014/main" id="{6629AA4C-7F85-4C46-BC6E-55CCD46808C8}"/>
              </a:ext>
            </a:extLst>
          </p:cNvPr>
          <p:cNvSpPr>
            <a:spLocks noGrp="1"/>
          </p:cNvSpPr>
          <p:nvPr>
            <p:ph type="sldNum" sz="quarter" idx="12"/>
          </p:nvPr>
        </p:nvSpPr>
        <p:spPr>
          <a:xfrm>
            <a:off x="6553200" y="6324600"/>
            <a:ext cx="2133600" cy="320675"/>
          </a:xfrm>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46814326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BC95D-F394-4994-86B0-27765C7D8F0C}"/>
              </a:ext>
            </a:extLst>
          </p:cNvPr>
          <p:cNvSpPr>
            <a:spLocks noGrp="1"/>
          </p:cNvSpPr>
          <p:nvPr>
            <p:ph type="title"/>
          </p:nvPr>
        </p:nvSpPr>
        <p:spPr>
          <a:xfrm>
            <a:off x="457200" y="409575"/>
            <a:ext cx="8229600" cy="962025"/>
          </a:xfrm>
        </p:spPr>
        <p:txBody>
          <a:bodyPr/>
          <a:lstStyle/>
          <a:p>
            <a:r>
              <a:rPr lang="en-US"/>
              <a:t>Error Prevention Tips</a:t>
            </a:r>
          </a:p>
        </p:txBody>
      </p:sp>
      <p:sp>
        <p:nvSpPr>
          <p:cNvPr id="3" name="Content Placeholder 2">
            <a:extLst>
              <a:ext uri="{FF2B5EF4-FFF2-40B4-BE49-F238E27FC236}">
                <a16:creationId xmlns:a16="http://schemas.microsoft.com/office/drawing/2014/main" id="{F57F6A3B-34EA-4C9A-A015-F0635FB971DD}"/>
              </a:ext>
            </a:extLst>
          </p:cNvPr>
          <p:cNvSpPr>
            <a:spLocks noGrp="1"/>
          </p:cNvSpPr>
          <p:nvPr>
            <p:ph idx="1"/>
          </p:nvPr>
        </p:nvSpPr>
        <p:spPr>
          <a:xfrm>
            <a:off x="457200" y="1524000"/>
            <a:ext cx="8229600" cy="4648200"/>
          </a:xfrm>
        </p:spPr>
        <p:txBody>
          <a:bodyPr>
            <a:normAutofit/>
          </a:bodyPr>
          <a:lstStyle/>
          <a:p>
            <a:r>
              <a:rPr lang="en-US"/>
              <a:t>Prioritize your effort: Prevent high-cost errors first, then little frustrations.</a:t>
            </a:r>
          </a:p>
          <a:p>
            <a:r>
              <a:rPr lang="en-US"/>
              <a:t>Avoid slips by providing helpful constraints and good defaults.</a:t>
            </a:r>
          </a:p>
          <a:p>
            <a:r>
              <a:rPr lang="en-US"/>
              <a:t>Prevent mistakes by removing memory burdens, supporting undo, and warning your users.</a:t>
            </a:r>
          </a:p>
        </p:txBody>
      </p:sp>
      <p:sp>
        <p:nvSpPr>
          <p:cNvPr id="4" name="Slide Number Placeholder 3">
            <a:extLst>
              <a:ext uri="{FF2B5EF4-FFF2-40B4-BE49-F238E27FC236}">
                <a16:creationId xmlns:a16="http://schemas.microsoft.com/office/drawing/2014/main" id="{6629AA4C-7F85-4C46-BC6E-55CCD46808C8}"/>
              </a:ext>
            </a:extLst>
          </p:cNvPr>
          <p:cNvSpPr>
            <a:spLocks noGrp="1"/>
          </p:cNvSpPr>
          <p:nvPr>
            <p:ph type="sldNum" sz="quarter" idx="12"/>
          </p:nvPr>
        </p:nvSpPr>
        <p:spPr>
          <a:xfrm>
            <a:off x="6553200" y="6324600"/>
            <a:ext cx="2133600" cy="320675"/>
          </a:xfrm>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340207544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Examples</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32</a:t>
            </a:fld>
            <a:endParaRPr lang="en-US"/>
          </a:p>
        </p:txBody>
      </p:sp>
      <p:pic>
        <p:nvPicPr>
          <p:cNvPr id="9218" name="Picture 2" descr="Error prevention, heuristic principles">
            <a:extLst>
              <a:ext uri="{FF2B5EF4-FFF2-40B4-BE49-F238E27FC236}">
                <a16:creationId xmlns:a16="http://schemas.microsoft.com/office/drawing/2014/main" id="{BF0FABFB-38F3-6FC3-FFC3-F742F963D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7" y="1752600"/>
            <a:ext cx="5724525" cy="314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438663"/>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Include Helpful Constraints Example</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33</a:t>
            </a:fld>
            <a:endParaRPr lang="en-US"/>
          </a:p>
        </p:txBody>
      </p:sp>
      <p:pic>
        <p:nvPicPr>
          <p:cNvPr id="10242" name="Picture 2" descr="Southwest Airlines calendar picker interface">
            <a:extLst>
              <a:ext uri="{FF2B5EF4-FFF2-40B4-BE49-F238E27FC236}">
                <a16:creationId xmlns:a16="http://schemas.microsoft.com/office/drawing/2014/main" id="{0CB36B0A-4F29-8FC7-5B9C-FB3048D7DB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599141"/>
            <a:ext cx="6934200" cy="38477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F2B23D-5AB5-9AE7-4533-7AC1EA5D5501}"/>
              </a:ext>
            </a:extLst>
          </p:cNvPr>
          <p:cNvSpPr txBox="1"/>
          <p:nvPr/>
        </p:nvSpPr>
        <p:spPr>
          <a:xfrm>
            <a:off x="457200" y="5562600"/>
            <a:ext cx="8153400" cy="646331"/>
          </a:xfrm>
          <a:prstGeom prst="rect">
            <a:avLst/>
          </a:prstGeom>
        </p:spPr>
        <p:txBody>
          <a:bodyPr wrap="square">
            <a:spAutoFit/>
          </a:bodyPr>
          <a:lstStyle>
            <a:defPPr>
              <a:defRPr lang="en-US"/>
            </a:defPPr>
            <a:lvl1pPr algn="ctr">
              <a:defRPr i="1">
                <a:solidFill>
                  <a:srgbClr val="292929"/>
                </a:solidFill>
                <a:cs typeface="Arial" panose="020B0604020202020204" pitchFamily="34" charset="0"/>
              </a:defRPr>
            </a:lvl1pPr>
          </a:lstStyle>
          <a:p>
            <a:r>
              <a:rPr lang="en-US"/>
              <a:t>Southwest’s calendar widget for picking flight dates uses helpful constraints to prevent users from accidentally setting a nonsensical date range</a:t>
            </a:r>
          </a:p>
        </p:txBody>
      </p:sp>
    </p:spTree>
    <p:extLst>
      <p:ext uri="{BB962C8B-B14F-4D97-AF65-F5344CB8AC3E}">
        <p14:creationId xmlns:p14="http://schemas.microsoft.com/office/powerpoint/2010/main" val="4107037232"/>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Offer Suggestions Example</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3" name="TextBox 2">
            <a:extLst>
              <a:ext uri="{FF2B5EF4-FFF2-40B4-BE49-F238E27FC236}">
                <a16:creationId xmlns:a16="http://schemas.microsoft.com/office/drawing/2014/main" id="{F7F2B23D-5AB5-9AE7-4533-7AC1EA5D5501}"/>
              </a:ext>
            </a:extLst>
          </p:cNvPr>
          <p:cNvSpPr txBox="1"/>
          <p:nvPr/>
        </p:nvSpPr>
        <p:spPr>
          <a:xfrm>
            <a:off x="422787" y="5046702"/>
            <a:ext cx="8153400" cy="369332"/>
          </a:xfrm>
          <a:prstGeom prst="rect">
            <a:avLst/>
          </a:prstGeom>
        </p:spPr>
        <p:txBody>
          <a:bodyPr wrap="square">
            <a:spAutoFit/>
          </a:bodyPr>
          <a:lstStyle>
            <a:defPPr>
              <a:defRPr lang="en-US"/>
            </a:defPPr>
            <a:lvl1pPr algn="ctr">
              <a:defRPr i="1">
                <a:solidFill>
                  <a:srgbClr val="292929"/>
                </a:solidFill>
                <a:cs typeface="Arial" panose="020B0604020202020204" pitchFamily="34" charset="0"/>
              </a:defRPr>
            </a:lvl1pPr>
          </a:lstStyle>
          <a:p>
            <a:r>
              <a:rPr lang="en-US"/>
              <a:t>Amazon’s clickable search suggestions enable users to type less</a:t>
            </a:r>
          </a:p>
        </p:txBody>
      </p:sp>
      <p:pic>
        <p:nvPicPr>
          <p:cNvPr id="6" name="Content Placeholder 5">
            <a:extLst>
              <a:ext uri="{FF2B5EF4-FFF2-40B4-BE49-F238E27FC236}">
                <a16:creationId xmlns:a16="http://schemas.microsoft.com/office/drawing/2014/main" id="{39F50442-934B-4BCE-108B-9DB43E78879B}"/>
              </a:ext>
            </a:extLst>
          </p:cNvPr>
          <p:cNvPicPr>
            <a:picLocks noGrp="1" noChangeAspect="1"/>
          </p:cNvPicPr>
          <p:nvPr>
            <p:ph idx="1"/>
          </p:nvPr>
        </p:nvPicPr>
        <p:blipFill>
          <a:blip r:embed="rId2"/>
          <a:stretch>
            <a:fillRect/>
          </a:stretch>
        </p:blipFill>
        <p:spPr>
          <a:xfrm>
            <a:off x="651387" y="1962150"/>
            <a:ext cx="7696200" cy="2914650"/>
          </a:xfrm>
          <a:prstGeom prst="rect">
            <a:avLst/>
          </a:prstGeom>
        </p:spPr>
      </p:pic>
    </p:spTree>
    <p:extLst>
      <p:ext uri="{BB962C8B-B14F-4D97-AF65-F5344CB8AC3E}">
        <p14:creationId xmlns:p14="http://schemas.microsoft.com/office/powerpoint/2010/main" val="3696141"/>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Choose Good Defaults Example</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3" name="TextBox 2">
            <a:extLst>
              <a:ext uri="{FF2B5EF4-FFF2-40B4-BE49-F238E27FC236}">
                <a16:creationId xmlns:a16="http://schemas.microsoft.com/office/drawing/2014/main" id="{F7F2B23D-5AB5-9AE7-4533-7AC1EA5D5501}"/>
              </a:ext>
            </a:extLst>
          </p:cNvPr>
          <p:cNvSpPr txBox="1"/>
          <p:nvPr/>
        </p:nvSpPr>
        <p:spPr>
          <a:xfrm>
            <a:off x="4190999" y="5046702"/>
            <a:ext cx="4385187" cy="1200329"/>
          </a:xfrm>
          <a:prstGeom prst="rect">
            <a:avLst/>
          </a:prstGeom>
        </p:spPr>
        <p:txBody>
          <a:bodyPr wrap="square">
            <a:spAutoFit/>
          </a:bodyPr>
          <a:lstStyle>
            <a:defPPr>
              <a:defRPr lang="en-US"/>
            </a:defPPr>
            <a:lvl1pPr algn="ctr">
              <a:defRPr i="1">
                <a:solidFill>
                  <a:srgbClr val="292929"/>
                </a:solidFill>
                <a:cs typeface="Arial" panose="020B0604020202020204" pitchFamily="34" charset="0"/>
              </a:defRPr>
            </a:lvl1pPr>
          </a:lstStyle>
          <a:p>
            <a:r>
              <a:rPr lang="en-US"/>
              <a:t>Google’s Inbox app for iOS allows you to “snooze” an email until a later time. The default options are sensible and prevent typing errors for common choices.</a:t>
            </a:r>
          </a:p>
        </p:txBody>
      </p:sp>
      <p:pic>
        <p:nvPicPr>
          <p:cNvPr id="7" name="Content Placeholder 6">
            <a:extLst>
              <a:ext uri="{FF2B5EF4-FFF2-40B4-BE49-F238E27FC236}">
                <a16:creationId xmlns:a16="http://schemas.microsoft.com/office/drawing/2014/main" id="{8FBD42CB-966B-9709-7F14-9DBC6482E281}"/>
              </a:ext>
            </a:extLst>
          </p:cNvPr>
          <p:cNvPicPr>
            <a:picLocks noGrp="1" noChangeAspect="1"/>
          </p:cNvPicPr>
          <p:nvPr>
            <p:ph idx="1"/>
          </p:nvPr>
        </p:nvPicPr>
        <p:blipFill>
          <a:blip r:embed="rId2"/>
          <a:stretch>
            <a:fillRect/>
          </a:stretch>
        </p:blipFill>
        <p:spPr>
          <a:xfrm>
            <a:off x="1371600" y="1524000"/>
            <a:ext cx="2618704" cy="4648200"/>
          </a:xfrm>
          <a:prstGeom prst="rect">
            <a:avLst/>
          </a:prstGeom>
        </p:spPr>
      </p:pic>
    </p:spTree>
    <p:extLst>
      <p:ext uri="{BB962C8B-B14F-4D97-AF65-F5344CB8AC3E}">
        <p14:creationId xmlns:p14="http://schemas.microsoft.com/office/powerpoint/2010/main" val="208510099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Use Forgiving Formatting Example</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36</a:t>
            </a:fld>
            <a:endParaRPr lang="en-US"/>
          </a:p>
        </p:txBody>
      </p:sp>
      <p:sp>
        <p:nvSpPr>
          <p:cNvPr id="3" name="TextBox 2">
            <a:extLst>
              <a:ext uri="{FF2B5EF4-FFF2-40B4-BE49-F238E27FC236}">
                <a16:creationId xmlns:a16="http://schemas.microsoft.com/office/drawing/2014/main" id="{F7F2B23D-5AB5-9AE7-4533-7AC1EA5D5501}"/>
              </a:ext>
            </a:extLst>
          </p:cNvPr>
          <p:cNvSpPr txBox="1"/>
          <p:nvPr/>
        </p:nvSpPr>
        <p:spPr>
          <a:xfrm>
            <a:off x="342900" y="5334000"/>
            <a:ext cx="8458200" cy="646331"/>
          </a:xfrm>
          <a:prstGeom prst="rect">
            <a:avLst/>
          </a:prstGeom>
        </p:spPr>
        <p:txBody>
          <a:bodyPr wrap="square">
            <a:spAutoFit/>
          </a:bodyPr>
          <a:lstStyle>
            <a:defPPr>
              <a:defRPr lang="en-US"/>
            </a:defPPr>
            <a:lvl1pPr algn="ctr">
              <a:defRPr i="1">
                <a:solidFill>
                  <a:srgbClr val="292929"/>
                </a:solidFill>
                <a:cs typeface="Arial" panose="020B0604020202020204" pitchFamily="34" charset="0"/>
              </a:defRPr>
            </a:lvl1pPr>
          </a:lstStyle>
          <a:p>
            <a:r>
              <a:rPr lang="en-US"/>
              <a:t>Uber.com automatically displays the phone number in the desired format as users type, so that they can more easily scan their work to confirm that it’s correct.</a:t>
            </a:r>
          </a:p>
        </p:txBody>
      </p:sp>
      <p:pic>
        <p:nvPicPr>
          <p:cNvPr id="8" name="Content Placeholder 7">
            <a:extLst>
              <a:ext uri="{FF2B5EF4-FFF2-40B4-BE49-F238E27FC236}">
                <a16:creationId xmlns:a16="http://schemas.microsoft.com/office/drawing/2014/main" id="{FEDE6E3F-A328-B850-7656-731DDC89BA30}"/>
              </a:ext>
            </a:extLst>
          </p:cNvPr>
          <p:cNvPicPr>
            <a:picLocks noGrp="1" noChangeAspect="1"/>
          </p:cNvPicPr>
          <p:nvPr>
            <p:ph idx="1"/>
          </p:nvPr>
        </p:nvPicPr>
        <p:blipFill>
          <a:blip r:embed="rId2"/>
          <a:stretch>
            <a:fillRect/>
          </a:stretch>
        </p:blipFill>
        <p:spPr>
          <a:xfrm>
            <a:off x="1104900" y="1466850"/>
            <a:ext cx="6858000" cy="3924300"/>
          </a:xfrm>
          <a:prstGeom prst="rect">
            <a:avLst/>
          </a:prstGeom>
        </p:spPr>
      </p:pic>
    </p:spTree>
    <p:extLst>
      <p:ext uri="{BB962C8B-B14F-4D97-AF65-F5344CB8AC3E}">
        <p14:creationId xmlns:p14="http://schemas.microsoft.com/office/powerpoint/2010/main" val="366137958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BC95D-F394-4994-86B0-27765C7D8F0C}"/>
              </a:ext>
            </a:extLst>
          </p:cNvPr>
          <p:cNvSpPr>
            <a:spLocks noGrp="1"/>
          </p:cNvSpPr>
          <p:nvPr>
            <p:ph type="title"/>
          </p:nvPr>
        </p:nvSpPr>
        <p:spPr/>
        <p:txBody>
          <a:bodyPr/>
          <a:lstStyle/>
          <a:p>
            <a:r>
              <a:rPr lang="en-US"/>
              <a:t>6. </a:t>
            </a:r>
            <a:r>
              <a:rPr lang="en-US" b="1" i="0">
                <a:solidFill>
                  <a:srgbClr val="333333"/>
                </a:solidFill>
                <a:effectLst/>
                <a:latin typeface="Source Sans Variable"/>
              </a:rPr>
              <a:t>Recognition rather than recall</a:t>
            </a:r>
            <a:endParaRPr lang="en-US"/>
          </a:p>
        </p:txBody>
      </p:sp>
      <p:sp>
        <p:nvSpPr>
          <p:cNvPr id="3" name="Content Placeholder 2">
            <a:extLst>
              <a:ext uri="{FF2B5EF4-FFF2-40B4-BE49-F238E27FC236}">
                <a16:creationId xmlns:a16="http://schemas.microsoft.com/office/drawing/2014/main" id="{F57F6A3B-34EA-4C9A-A015-F0635FB971DD}"/>
              </a:ext>
            </a:extLst>
          </p:cNvPr>
          <p:cNvSpPr>
            <a:spLocks noGrp="1"/>
          </p:cNvSpPr>
          <p:nvPr>
            <p:ph idx="1"/>
          </p:nvPr>
        </p:nvSpPr>
        <p:spPr/>
        <p:txBody>
          <a:bodyPr/>
          <a:lstStyle/>
          <a:p>
            <a:pPr marL="0" indent="0" algn="ctr">
              <a:buNone/>
            </a:pPr>
            <a:r>
              <a:rPr lang="en-US" b="1"/>
              <a:t>Minimize the user's memory load by making elements, actions, and options visible. The user should not have to remember information from one part of the interface to another. Information required to use the design (e.g. field labels or menu items) should be visible or easily retrievable when needed.</a:t>
            </a:r>
            <a:endParaRPr lang="en-US"/>
          </a:p>
        </p:txBody>
      </p:sp>
      <p:sp>
        <p:nvSpPr>
          <p:cNvPr id="4" name="Slide Number Placeholder 3">
            <a:extLst>
              <a:ext uri="{FF2B5EF4-FFF2-40B4-BE49-F238E27FC236}">
                <a16:creationId xmlns:a16="http://schemas.microsoft.com/office/drawing/2014/main" id="{6629AA4C-7F85-4C46-BC6E-55CCD46808C8}"/>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100906525"/>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BC95D-F394-4994-86B0-27765C7D8F0C}"/>
              </a:ext>
            </a:extLst>
          </p:cNvPr>
          <p:cNvSpPr>
            <a:spLocks noGrp="1"/>
          </p:cNvSpPr>
          <p:nvPr>
            <p:ph type="title"/>
          </p:nvPr>
        </p:nvSpPr>
        <p:spPr>
          <a:xfrm>
            <a:off x="457200" y="409575"/>
            <a:ext cx="8229600" cy="962025"/>
          </a:xfrm>
        </p:spPr>
        <p:txBody>
          <a:bodyPr/>
          <a:lstStyle/>
          <a:p>
            <a:r>
              <a:rPr lang="en-US"/>
              <a:t>Tips</a:t>
            </a:r>
          </a:p>
        </p:txBody>
      </p:sp>
      <p:sp>
        <p:nvSpPr>
          <p:cNvPr id="3" name="Content Placeholder 2">
            <a:extLst>
              <a:ext uri="{FF2B5EF4-FFF2-40B4-BE49-F238E27FC236}">
                <a16:creationId xmlns:a16="http://schemas.microsoft.com/office/drawing/2014/main" id="{F57F6A3B-34EA-4C9A-A015-F0635FB971DD}"/>
              </a:ext>
            </a:extLst>
          </p:cNvPr>
          <p:cNvSpPr>
            <a:spLocks noGrp="1"/>
          </p:cNvSpPr>
          <p:nvPr>
            <p:ph idx="1"/>
          </p:nvPr>
        </p:nvSpPr>
        <p:spPr>
          <a:xfrm>
            <a:off x="457200" y="1524000"/>
            <a:ext cx="8229600" cy="4648200"/>
          </a:xfrm>
        </p:spPr>
        <p:txBody>
          <a:bodyPr>
            <a:normAutofit/>
          </a:bodyPr>
          <a:lstStyle/>
          <a:p>
            <a:r>
              <a:rPr lang="en-US"/>
              <a:t>Let people recognize information in the interface, rather than forcing them to remember (“recall”) it.</a:t>
            </a:r>
          </a:p>
          <a:p>
            <a:r>
              <a:rPr lang="en-US"/>
              <a:t>Offer help in context, instead of giving users a long tutorial to memorize.</a:t>
            </a:r>
          </a:p>
          <a:p>
            <a:r>
              <a:rPr lang="en-US"/>
              <a:t>Reduce the information that users have to remember.</a:t>
            </a:r>
          </a:p>
        </p:txBody>
      </p:sp>
      <p:sp>
        <p:nvSpPr>
          <p:cNvPr id="4" name="Slide Number Placeholder 3">
            <a:extLst>
              <a:ext uri="{FF2B5EF4-FFF2-40B4-BE49-F238E27FC236}">
                <a16:creationId xmlns:a16="http://schemas.microsoft.com/office/drawing/2014/main" id="{6629AA4C-7F85-4C46-BC6E-55CCD46808C8}"/>
              </a:ext>
            </a:extLst>
          </p:cNvPr>
          <p:cNvSpPr>
            <a:spLocks noGrp="1"/>
          </p:cNvSpPr>
          <p:nvPr>
            <p:ph type="sldNum" sz="quarter" idx="12"/>
          </p:nvPr>
        </p:nvSpPr>
        <p:spPr>
          <a:xfrm>
            <a:off x="6553200" y="6324600"/>
            <a:ext cx="2133600" cy="320675"/>
          </a:xfrm>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333713316"/>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Example</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39</a:t>
            </a:fld>
            <a:endParaRPr lang="en-US"/>
          </a:p>
        </p:txBody>
      </p:sp>
      <p:pic>
        <p:nvPicPr>
          <p:cNvPr id="13314" name="Picture 2" descr="Recognition rather than recall">
            <a:extLst>
              <a:ext uri="{FF2B5EF4-FFF2-40B4-BE49-F238E27FC236}">
                <a16:creationId xmlns:a16="http://schemas.microsoft.com/office/drawing/2014/main" id="{7B3A2B0B-A93F-DD0E-697C-501F3768E9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6346347"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58429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2A17-AD36-4570-915E-AAD9299A115F}"/>
              </a:ext>
            </a:extLst>
          </p:cNvPr>
          <p:cNvSpPr>
            <a:spLocks noGrp="1"/>
          </p:cNvSpPr>
          <p:nvPr>
            <p:ph type="title"/>
          </p:nvPr>
        </p:nvSpPr>
        <p:spPr/>
        <p:txBody>
          <a:bodyPr/>
          <a:lstStyle/>
          <a:p>
            <a:r>
              <a:rPr lang="en-US"/>
              <a:t>Usability Evaluation Methods</a:t>
            </a:r>
          </a:p>
        </p:txBody>
      </p:sp>
      <p:sp>
        <p:nvSpPr>
          <p:cNvPr id="3" name="Content Placeholder 2">
            <a:extLst>
              <a:ext uri="{FF2B5EF4-FFF2-40B4-BE49-F238E27FC236}">
                <a16:creationId xmlns:a16="http://schemas.microsoft.com/office/drawing/2014/main" id="{0619A35B-9E14-4B4F-9825-93FAC697AAD1}"/>
              </a:ext>
            </a:extLst>
          </p:cNvPr>
          <p:cNvSpPr>
            <a:spLocks noGrp="1"/>
          </p:cNvSpPr>
          <p:nvPr>
            <p:ph idx="1"/>
          </p:nvPr>
        </p:nvSpPr>
        <p:spPr/>
        <p:txBody>
          <a:bodyPr/>
          <a:lstStyle/>
          <a:p>
            <a:r>
              <a:rPr lang="en-US"/>
              <a:t>Usability Inspection Methods</a:t>
            </a:r>
          </a:p>
          <a:p>
            <a:pPr lvl="1"/>
            <a:r>
              <a:rPr lang="en-US"/>
              <a:t>Heuristic Evaluation</a:t>
            </a:r>
          </a:p>
          <a:p>
            <a:pPr lvl="1"/>
            <a:r>
              <a:rPr lang="en-US"/>
              <a:t>Cognitive Walkthrough</a:t>
            </a:r>
          </a:p>
          <a:p>
            <a:pPr lvl="1"/>
            <a:r>
              <a:rPr lang="en-US"/>
              <a:t>Metaphors of Human Thinking (MOT)</a:t>
            </a:r>
          </a:p>
          <a:p>
            <a:pPr lvl="1"/>
            <a:r>
              <a:rPr lang="en-US"/>
              <a:t>Persona Based Inspection</a:t>
            </a:r>
          </a:p>
          <a:p>
            <a:r>
              <a:rPr lang="en-US"/>
              <a:t> Usability Testing with Users</a:t>
            </a:r>
          </a:p>
        </p:txBody>
      </p:sp>
      <p:sp>
        <p:nvSpPr>
          <p:cNvPr id="4" name="Slide Number Placeholder 3">
            <a:extLst>
              <a:ext uri="{FF2B5EF4-FFF2-40B4-BE49-F238E27FC236}">
                <a16:creationId xmlns:a16="http://schemas.microsoft.com/office/drawing/2014/main" id="{B52B65F1-C5AB-4821-8DD4-DDF7653DEFF6}"/>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720284285"/>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History and Previously Visited Content Example</a:t>
            </a:r>
          </a:p>
        </p:txBody>
      </p:sp>
      <p:pic>
        <p:nvPicPr>
          <p:cNvPr id="6" name="Content Placeholder 5">
            <a:extLst>
              <a:ext uri="{FF2B5EF4-FFF2-40B4-BE49-F238E27FC236}">
                <a16:creationId xmlns:a16="http://schemas.microsoft.com/office/drawing/2014/main" id="{4602225D-E7BB-5485-0586-137696509600}"/>
              </a:ext>
            </a:extLst>
          </p:cNvPr>
          <p:cNvPicPr>
            <a:picLocks noGrp="1" noChangeAspect="1"/>
          </p:cNvPicPr>
          <p:nvPr>
            <p:ph idx="1"/>
          </p:nvPr>
        </p:nvPicPr>
        <p:blipFill>
          <a:blip r:embed="rId2"/>
          <a:stretch>
            <a:fillRect/>
          </a:stretch>
        </p:blipFill>
        <p:spPr>
          <a:xfrm>
            <a:off x="1137250" y="1828800"/>
            <a:ext cx="6869500" cy="4343400"/>
          </a:xfrm>
        </p:spPr>
      </p:pic>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40</a:t>
            </a:fld>
            <a:endParaRPr lang="en-US"/>
          </a:p>
        </p:txBody>
      </p:sp>
      <p:sp>
        <p:nvSpPr>
          <p:cNvPr id="3" name="TextBox 2">
            <a:extLst>
              <a:ext uri="{FF2B5EF4-FFF2-40B4-BE49-F238E27FC236}">
                <a16:creationId xmlns:a16="http://schemas.microsoft.com/office/drawing/2014/main" id="{F7F2B23D-5AB5-9AE7-4533-7AC1EA5D5501}"/>
              </a:ext>
            </a:extLst>
          </p:cNvPr>
          <p:cNvSpPr txBox="1"/>
          <p:nvPr/>
        </p:nvSpPr>
        <p:spPr>
          <a:xfrm>
            <a:off x="226142" y="6172200"/>
            <a:ext cx="8458200" cy="646331"/>
          </a:xfrm>
          <a:prstGeom prst="rect">
            <a:avLst/>
          </a:prstGeom>
        </p:spPr>
        <p:txBody>
          <a:bodyPr wrap="square">
            <a:spAutoFit/>
          </a:bodyPr>
          <a:lstStyle>
            <a:defPPr>
              <a:defRPr lang="en-US"/>
            </a:defPPr>
            <a:lvl1pPr algn="ctr">
              <a:defRPr i="1">
                <a:solidFill>
                  <a:srgbClr val="292929"/>
                </a:solidFill>
                <a:cs typeface="Arial" panose="020B0604020202020204" pitchFamily="34" charset="0"/>
              </a:defRPr>
            </a:lvl1pPr>
          </a:lstStyle>
          <a:p>
            <a:r>
              <a:rPr lang="en-US"/>
              <a:t>Bing has a link to the user’s search history. The link helps users remember previous searches.</a:t>
            </a:r>
          </a:p>
        </p:txBody>
      </p:sp>
    </p:spTree>
    <p:extLst>
      <p:ext uri="{BB962C8B-B14F-4D97-AF65-F5344CB8AC3E}">
        <p14:creationId xmlns:p14="http://schemas.microsoft.com/office/powerpoint/2010/main" val="340629455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History and Previously Visited Content Example</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41</a:t>
            </a:fld>
            <a:endParaRPr lang="en-US"/>
          </a:p>
        </p:txBody>
      </p:sp>
      <p:sp>
        <p:nvSpPr>
          <p:cNvPr id="3" name="TextBox 2">
            <a:extLst>
              <a:ext uri="{FF2B5EF4-FFF2-40B4-BE49-F238E27FC236}">
                <a16:creationId xmlns:a16="http://schemas.microsoft.com/office/drawing/2014/main" id="{F7F2B23D-5AB5-9AE7-4533-7AC1EA5D5501}"/>
              </a:ext>
            </a:extLst>
          </p:cNvPr>
          <p:cNvSpPr txBox="1"/>
          <p:nvPr/>
        </p:nvSpPr>
        <p:spPr>
          <a:xfrm>
            <a:off x="340442" y="3581400"/>
            <a:ext cx="8458200" cy="646331"/>
          </a:xfrm>
          <a:prstGeom prst="rect">
            <a:avLst/>
          </a:prstGeom>
        </p:spPr>
        <p:txBody>
          <a:bodyPr wrap="square">
            <a:spAutoFit/>
          </a:bodyPr>
          <a:lstStyle>
            <a:defPPr>
              <a:defRPr lang="en-US"/>
            </a:defPPr>
            <a:lvl1pPr algn="ctr">
              <a:defRPr i="1">
                <a:solidFill>
                  <a:srgbClr val="292929"/>
                </a:solidFill>
                <a:cs typeface="Arial" panose="020B0604020202020204" pitchFamily="34" charset="0"/>
              </a:defRPr>
            </a:lvl1pPr>
          </a:lstStyle>
          <a:p>
            <a:r>
              <a:rPr lang="en-US"/>
              <a:t>When a user goes back to Amazon.com, the personalized homepage includes a list of recently viewed items.</a:t>
            </a:r>
          </a:p>
        </p:txBody>
      </p:sp>
      <p:pic>
        <p:nvPicPr>
          <p:cNvPr id="7" name="Content Placeholder 6">
            <a:extLst>
              <a:ext uri="{FF2B5EF4-FFF2-40B4-BE49-F238E27FC236}">
                <a16:creationId xmlns:a16="http://schemas.microsoft.com/office/drawing/2014/main" id="{7F623E7A-5672-418B-8D2E-3B6984A5F470}"/>
              </a:ext>
            </a:extLst>
          </p:cNvPr>
          <p:cNvPicPr>
            <a:picLocks noGrp="1" noChangeAspect="1"/>
          </p:cNvPicPr>
          <p:nvPr>
            <p:ph idx="1"/>
          </p:nvPr>
        </p:nvPicPr>
        <p:blipFill>
          <a:blip r:embed="rId2"/>
          <a:stretch>
            <a:fillRect/>
          </a:stretch>
        </p:blipFill>
        <p:spPr>
          <a:xfrm>
            <a:off x="454742" y="2313817"/>
            <a:ext cx="8229600" cy="852983"/>
          </a:xfrm>
          <a:prstGeom prst="rect">
            <a:avLst/>
          </a:prstGeom>
        </p:spPr>
      </p:pic>
    </p:spTree>
    <p:extLst>
      <p:ext uri="{BB962C8B-B14F-4D97-AF65-F5344CB8AC3E}">
        <p14:creationId xmlns:p14="http://schemas.microsoft.com/office/powerpoint/2010/main" val="393094367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BC95D-F394-4994-86B0-27765C7D8F0C}"/>
              </a:ext>
            </a:extLst>
          </p:cNvPr>
          <p:cNvSpPr>
            <a:spLocks noGrp="1"/>
          </p:cNvSpPr>
          <p:nvPr>
            <p:ph type="title"/>
          </p:nvPr>
        </p:nvSpPr>
        <p:spPr/>
        <p:txBody>
          <a:bodyPr/>
          <a:lstStyle/>
          <a:p>
            <a:r>
              <a:rPr lang="en-US"/>
              <a:t>7: Flexibility and efficiency of use</a:t>
            </a:r>
          </a:p>
        </p:txBody>
      </p:sp>
      <p:sp>
        <p:nvSpPr>
          <p:cNvPr id="3" name="Content Placeholder 2">
            <a:extLst>
              <a:ext uri="{FF2B5EF4-FFF2-40B4-BE49-F238E27FC236}">
                <a16:creationId xmlns:a16="http://schemas.microsoft.com/office/drawing/2014/main" id="{F57F6A3B-34EA-4C9A-A015-F0635FB971DD}"/>
              </a:ext>
            </a:extLst>
          </p:cNvPr>
          <p:cNvSpPr>
            <a:spLocks noGrp="1"/>
          </p:cNvSpPr>
          <p:nvPr>
            <p:ph idx="1"/>
          </p:nvPr>
        </p:nvSpPr>
        <p:spPr/>
        <p:txBody>
          <a:bodyPr/>
          <a:lstStyle/>
          <a:p>
            <a:pPr marL="0" indent="0" algn="ctr">
              <a:buNone/>
            </a:pPr>
            <a:r>
              <a:rPr lang="en-US" b="1"/>
              <a:t>Shortcuts — hidden from novice users — may speed up the interaction for the expert user so that the design can cater to both inexperienced and experienced users. Allow users to tailor frequent actions.</a:t>
            </a:r>
            <a:endParaRPr lang="en-US"/>
          </a:p>
        </p:txBody>
      </p:sp>
      <p:sp>
        <p:nvSpPr>
          <p:cNvPr id="4" name="Slide Number Placeholder 3">
            <a:extLst>
              <a:ext uri="{FF2B5EF4-FFF2-40B4-BE49-F238E27FC236}">
                <a16:creationId xmlns:a16="http://schemas.microsoft.com/office/drawing/2014/main" id="{6629AA4C-7F85-4C46-BC6E-55CCD46808C8}"/>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1521705555"/>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BC95D-F394-4994-86B0-27765C7D8F0C}"/>
              </a:ext>
            </a:extLst>
          </p:cNvPr>
          <p:cNvSpPr>
            <a:spLocks noGrp="1"/>
          </p:cNvSpPr>
          <p:nvPr>
            <p:ph type="title"/>
          </p:nvPr>
        </p:nvSpPr>
        <p:spPr>
          <a:xfrm>
            <a:off x="457200" y="409575"/>
            <a:ext cx="8229600" cy="962025"/>
          </a:xfrm>
        </p:spPr>
        <p:txBody>
          <a:bodyPr/>
          <a:lstStyle/>
          <a:p>
            <a:r>
              <a:rPr lang="en-US"/>
              <a:t>Tips</a:t>
            </a:r>
          </a:p>
        </p:txBody>
      </p:sp>
      <p:sp>
        <p:nvSpPr>
          <p:cNvPr id="3" name="Content Placeholder 2">
            <a:extLst>
              <a:ext uri="{FF2B5EF4-FFF2-40B4-BE49-F238E27FC236}">
                <a16:creationId xmlns:a16="http://schemas.microsoft.com/office/drawing/2014/main" id="{F57F6A3B-34EA-4C9A-A015-F0635FB971DD}"/>
              </a:ext>
            </a:extLst>
          </p:cNvPr>
          <p:cNvSpPr>
            <a:spLocks noGrp="1"/>
          </p:cNvSpPr>
          <p:nvPr>
            <p:ph idx="1"/>
          </p:nvPr>
        </p:nvSpPr>
        <p:spPr>
          <a:xfrm>
            <a:off x="457200" y="1524000"/>
            <a:ext cx="8229600" cy="4648200"/>
          </a:xfrm>
        </p:spPr>
        <p:txBody>
          <a:bodyPr>
            <a:normAutofit/>
          </a:bodyPr>
          <a:lstStyle/>
          <a:p>
            <a:r>
              <a:rPr lang="en-US"/>
              <a:t>Provide accelerators like keyboard shortcuts and touch gestures.</a:t>
            </a:r>
          </a:p>
          <a:p>
            <a:r>
              <a:rPr lang="en-US"/>
              <a:t>Provide personalization by tailoring content and functionality for individual users.</a:t>
            </a:r>
          </a:p>
          <a:p>
            <a:r>
              <a:rPr lang="en-US"/>
              <a:t>Allow for customization, so users can make selections about how they want the product to work.</a:t>
            </a:r>
          </a:p>
        </p:txBody>
      </p:sp>
      <p:sp>
        <p:nvSpPr>
          <p:cNvPr id="4" name="Slide Number Placeholder 3">
            <a:extLst>
              <a:ext uri="{FF2B5EF4-FFF2-40B4-BE49-F238E27FC236}">
                <a16:creationId xmlns:a16="http://schemas.microsoft.com/office/drawing/2014/main" id="{6629AA4C-7F85-4C46-BC6E-55CCD46808C8}"/>
              </a:ext>
            </a:extLst>
          </p:cNvPr>
          <p:cNvSpPr>
            <a:spLocks noGrp="1"/>
          </p:cNvSpPr>
          <p:nvPr>
            <p:ph type="sldNum" sz="quarter" idx="12"/>
          </p:nvPr>
        </p:nvSpPr>
        <p:spPr>
          <a:xfrm>
            <a:off x="6553200" y="6324600"/>
            <a:ext cx="2133600" cy="320675"/>
          </a:xfrm>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1581825315"/>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Enable Autofill Example</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44</a:t>
            </a:fld>
            <a:endParaRPr lang="en-US"/>
          </a:p>
        </p:txBody>
      </p:sp>
      <p:pic>
        <p:nvPicPr>
          <p:cNvPr id="19458" name="Picture 2" descr="Flexibility and efficiency of use">
            <a:extLst>
              <a:ext uri="{FF2B5EF4-FFF2-40B4-BE49-F238E27FC236}">
                <a16:creationId xmlns:a16="http://schemas.microsoft.com/office/drawing/2014/main" id="{DA33D49F-DB35-D2E9-D1F4-BA82B2A8E0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5169" y="1981200"/>
            <a:ext cx="6607206"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295300"/>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Accelerators Improve Repetitious Usage Example</a:t>
            </a:r>
          </a:p>
        </p:txBody>
      </p:sp>
      <p:pic>
        <p:nvPicPr>
          <p:cNvPr id="7" name="Content Placeholder 6">
            <a:extLst>
              <a:ext uri="{FF2B5EF4-FFF2-40B4-BE49-F238E27FC236}">
                <a16:creationId xmlns:a16="http://schemas.microsoft.com/office/drawing/2014/main" id="{49DEEDC5-3A2B-7976-CF78-46E7E2A5D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4747"/>
            <a:ext cx="2590800" cy="4794145"/>
          </a:xfrm>
        </p:spPr>
      </p:pic>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45</a:t>
            </a:fld>
            <a:endParaRPr lang="en-US"/>
          </a:p>
        </p:txBody>
      </p:sp>
      <p:sp>
        <p:nvSpPr>
          <p:cNvPr id="3" name="TextBox 2">
            <a:extLst>
              <a:ext uri="{FF2B5EF4-FFF2-40B4-BE49-F238E27FC236}">
                <a16:creationId xmlns:a16="http://schemas.microsoft.com/office/drawing/2014/main" id="{F7F2B23D-5AB5-9AE7-4533-7AC1EA5D5501}"/>
              </a:ext>
            </a:extLst>
          </p:cNvPr>
          <p:cNvSpPr txBox="1"/>
          <p:nvPr/>
        </p:nvSpPr>
        <p:spPr>
          <a:xfrm>
            <a:off x="4076700" y="4114800"/>
            <a:ext cx="4229100" cy="1754326"/>
          </a:xfrm>
          <a:prstGeom prst="rect">
            <a:avLst/>
          </a:prstGeom>
        </p:spPr>
        <p:txBody>
          <a:bodyPr wrap="square">
            <a:spAutoFit/>
          </a:bodyPr>
          <a:lstStyle>
            <a:defPPr>
              <a:defRPr lang="en-US"/>
            </a:defPPr>
            <a:lvl1pPr algn="ctr">
              <a:defRPr i="1">
                <a:solidFill>
                  <a:srgbClr val="292929"/>
                </a:solidFill>
                <a:cs typeface="Arial" panose="020B0604020202020204" pitchFamily="34" charset="0"/>
              </a:defRPr>
            </a:lvl1pPr>
          </a:lstStyle>
          <a:p>
            <a:r>
              <a:rPr lang="en-US"/>
              <a:t>The iOS keyboard allows swiping through the letters of a word instead of tapping them individually. This gesture is an accelerator: it helps experienced users but does not make typing harder to learn for novices.</a:t>
            </a:r>
          </a:p>
        </p:txBody>
      </p:sp>
    </p:spTree>
    <p:extLst>
      <p:ext uri="{BB962C8B-B14F-4D97-AF65-F5344CB8AC3E}">
        <p14:creationId xmlns:p14="http://schemas.microsoft.com/office/powerpoint/2010/main" val="319276168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BC95D-F394-4994-86B0-27765C7D8F0C}"/>
              </a:ext>
            </a:extLst>
          </p:cNvPr>
          <p:cNvSpPr>
            <a:spLocks noGrp="1"/>
          </p:cNvSpPr>
          <p:nvPr>
            <p:ph type="title"/>
          </p:nvPr>
        </p:nvSpPr>
        <p:spPr/>
        <p:txBody>
          <a:bodyPr/>
          <a:lstStyle/>
          <a:p>
            <a:r>
              <a:rPr lang="en-US"/>
              <a:t>8: Aesthetic and minimalist design</a:t>
            </a:r>
          </a:p>
        </p:txBody>
      </p:sp>
      <p:sp>
        <p:nvSpPr>
          <p:cNvPr id="3" name="Content Placeholder 2">
            <a:extLst>
              <a:ext uri="{FF2B5EF4-FFF2-40B4-BE49-F238E27FC236}">
                <a16:creationId xmlns:a16="http://schemas.microsoft.com/office/drawing/2014/main" id="{F57F6A3B-34EA-4C9A-A015-F0635FB971DD}"/>
              </a:ext>
            </a:extLst>
          </p:cNvPr>
          <p:cNvSpPr>
            <a:spLocks noGrp="1"/>
          </p:cNvSpPr>
          <p:nvPr>
            <p:ph idx="1"/>
          </p:nvPr>
        </p:nvSpPr>
        <p:spPr/>
        <p:txBody>
          <a:bodyPr/>
          <a:lstStyle/>
          <a:p>
            <a:pPr marL="0" indent="0" algn="ctr">
              <a:buNone/>
            </a:pPr>
            <a:r>
              <a:rPr lang="en-US" b="1"/>
              <a:t>Interfaces should not contain information that is irrelevant or rarely needed. Every extra unit of information in an interface competes with the relevant units of information and diminishes their relative visibility.</a:t>
            </a:r>
            <a:endParaRPr lang="en-US"/>
          </a:p>
        </p:txBody>
      </p:sp>
      <p:sp>
        <p:nvSpPr>
          <p:cNvPr id="4" name="Slide Number Placeholder 3">
            <a:extLst>
              <a:ext uri="{FF2B5EF4-FFF2-40B4-BE49-F238E27FC236}">
                <a16:creationId xmlns:a16="http://schemas.microsoft.com/office/drawing/2014/main" id="{6629AA4C-7F85-4C46-BC6E-55CCD46808C8}"/>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786482873"/>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BC95D-F394-4994-86B0-27765C7D8F0C}"/>
              </a:ext>
            </a:extLst>
          </p:cNvPr>
          <p:cNvSpPr>
            <a:spLocks noGrp="1"/>
          </p:cNvSpPr>
          <p:nvPr>
            <p:ph type="title"/>
          </p:nvPr>
        </p:nvSpPr>
        <p:spPr>
          <a:xfrm>
            <a:off x="457200" y="409575"/>
            <a:ext cx="8229600" cy="962025"/>
          </a:xfrm>
        </p:spPr>
        <p:txBody>
          <a:bodyPr/>
          <a:lstStyle/>
          <a:p>
            <a:r>
              <a:rPr lang="en-US"/>
              <a:t>Tips</a:t>
            </a:r>
          </a:p>
        </p:txBody>
      </p:sp>
      <p:sp>
        <p:nvSpPr>
          <p:cNvPr id="3" name="Content Placeholder 2">
            <a:extLst>
              <a:ext uri="{FF2B5EF4-FFF2-40B4-BE49-F238E27FC236}">
                <a16:creationId xmlns:a16="http://schemas.microsoft.com/office/drawing/2014/main" id="{F57F6A3B-34EA-4C9A-A015-F0635FB971DD}"/>
              </a:ext>
            </a:extLst>
          </p:cNvPr>
          <p:cNvSpPr>
            <a:spLocks noGrp="1"/>
          </p:cNvSpPr>
          <p:nvPr>
            <p:ph idx="1"/>
          </p:nvPr>
        </p:nvSpPr>
        <p:spPr>
          <a:xfrm>
            <a:off x="457200" y="1524000"/>
            <a:ext cx="8229600" cy="4648200"/>
          </a:xfrm>
        </p:spPr>
        <p:txBody>
          <a:bodyPr>
            <a:normAutofit/>
          </a:bodyPr>
          <a:lstStyle/>
          <a:p>
            <a:r>
              <a:rPr lang="en-US"/>
              <a:t>Keep the content and visual design of UI focused on the essentials.</a:t>
            </a:r>
          </a:p>
          <a:p>
            <a:r>
              <a:rPr lang="en-US"/>
              <a:t>Don't let unnecessary elements distract users from the information they really need.</a:t>
            </a:r>
          </a:p>
          <a:p>
            <a:r>
              <a:rPr lang="en-US"/>
              <a:t>Prioritize the content and features to support primary goals.</a:t>
            </a:r>
          </a:p>
        </p:txBody>
      </p:sp>
      <p:sp>
        <p:nvSpPr>
          <p:cNvPr id="4" name="Slide Number Placeholder 3">
            <a:extLst>
              <a:ext uri="{FF2B5EF4-FFF2-40B4-BE49-F238E27FC236}">
                <a16:creationId xmlns:a16="http://schemas.microsoft.com/office/drawing/2014/main" id="{6629AA4C-7F85-4C46-BC6E-55CCD46808C8}"/>
              </a:ext>
            </a:extLst>
          </p:cNvPr>
          <p:cNvSpPr>
            <a:spLocks noGrp="1"/>
          </p:cNvSpPr>
          <p:nvPr>
            <p:ph type="sldNum" sz="quarter" idx="12"/>
          </p:nvPr>
        </p:nvSpPr>
        <p:spPr>
          <a:xfrm>
            <a:off x="6553200" y="6324600"/>
            <a:ext cx="2133600" cy="320675"/>
          </a:xfrm>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254002653"/>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Example</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48</a:t>
            </a:fld>
            <a:endParaRPr lang="en-US"/>
          </a:p>
        </p:txBody>
      </p:sp>
      <p:pic>
        <p:nvPicPr>
          <p:cNvPr id="7" name="Picture 6">
            <a:extLst>
              <a:ext uri="{FF2B5EF4-FFF2-40B4-BE49-F238E27FC236}">
                <a16:creationId xmlns:a16="http://schemas.microsoft.com/office/drawing/2014/main" id="{860BC7DE-EE90-E5E6-2F41-7D110EF32CF3}"/>
              </a:ext>
            </a:extLst>
          </p:cNvPr>
          <p:cNvPicPr>
            <a:picLocks noChangeAspect="1"/>
          </p:cNvPicPr>
          <p:nvPr/>
        </p:nvPicPr>
        <p:blipFill>
          <a:blip r:embed="rId2"/>
          <a:stretch>
            <a:fillRect/>
          </a:stretch>
        </p:blipFill>
        <p:spPr>
          <a:xfrm>
            <a:off x="6108871" y="1676400"/>
            <a:ext cx="2604968" cy="3771900"/>
          </a:xfrm>
          <a:prstGeom prst="rect">
            <a:avLst/>
          </a:prstGeom>
        </p:spPr>
      </p:pic>
      <p:pic>
        <p:nvPicPr>
          <p:cNvPr id="10" name="Content Placeholder 9">
            <a:extLst>
              <a:ext uri="{FF2B5EF4-FFF2-40B4-BE49-F238E27FC236}">
                <a16:creationId xmlns:a16="http://schemas.microsoft.com/office/drawing/2014/main" id="{A355E507-982B-88CD-559D-E24303A663CA}"/>
              </a:ext>
            </a:extLst>
          </p:cNvPr>
          <p:cNvPicPr>
            <a:picLocks noGrp="1" noChangeAspect="1"/>
          </p:cNvPicPr>
          <p:nvPr>
            <p:ph idx="1"/>
          </p:nvPr>
        </p:nvPicPr>
        <p:blipFill>
          <a:blip r:embed="rId3"/>
          <a:stretch>
            <a:fillRect/>
          </a:stretch>
        </p:blipFill>
        <p:spPr>
          <a:xfrm>
            <a:off x="457200" y="1811594"/>
            <a:ext cx="5413717" cy="2816596"/>
          </a:xfrm>
          <a:prstGeom prst="rect">
            <a:avLst/>
          </a:prstGeom>
        </p:spPr>
      </p:pic>
    </p:spTree>
    <p:extLst>
      <p:ext uri="{BB962C8B-B14F-4D97-AF65-F5344CB8AC3E}">
        <p14:creationId xmlns:p14="http://schemas.microsoft.com/office/powerpoint/2010/main" val="2986300858"/>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BC95D-F394-4994-86B0-27765C7D8F0C}"/>
              </a:ext>
            </a:extLst>
          </p:cNvPr>
          <p:cNvSpPr>
            <a:spLocks noGrp="1"/>
          </p:cNvSpPr>
          <p:nvPr>
            <p:ph type="title"/>
          </p:nvPr>
        </p:nvSpPr>
        <p:spPr/>
        <p:txBody>
          <a:bodyPr/>
          <a:lstStyle/>
          <a:p>
            <a:r>
              <a:rPr lang="en-US"/>
              <a:t>9: Help users recognize, diagnose, and recover from errors</a:t>
            </a:r>
          </a:p>
        </p:txBody>
      </p:sp>
      <p:sp>
        <p:nvSpPr>
          <p:cNvPr id="3" name="Content Placeholder 2">
            <a:extLst>
              <a:ext uri="{FF2B5EF4-FFF2-40B4-BE49-F238E27FC236}">
                <a16:creationId xmlns:a16="http://schemas.microsoft.com/office/drawing/2014/main" id="{F57F6A3B-34EA-4C9A-A015-F0635FB971DD}"/>
              </a:ext>
            </a:extLst>
          </p:cNvPr>
          <p:cNvSpPr>
            <a:spLocks noGrp="1"/>
          </p:cNvSpPr>
          <p:nvPr>
            <p:ph idx="1"/>
          </p:nvPr>
        </p:nvSpPr>
        <p:spPr/>
        <p:txBody>
          <a:bodyPr>
            <a:normAutofit lnSpcReduction="10000"/>
          </a:bodyPr>
          <a:lstStyle/>
          <a:p>
            <a:pPr marL="0" indent="0" algn="ctr">
              <a:buNone/>
            </a:pPr>
            <a:r>
              <a:rPr lang="en-US" b="1"/>
              <a:t>Error messages should be expressed in plain language (no error codes), precisely indicate the problem, and constructively suggest a solution.</a:t>
            </a:r>
          </a:p>
          <a:p>
            <a:pPr marL="0" indent="0">
              <a:buNone/>
            </a:pPr>
            <a:r>
              <a:rPr lang="en-US" b="1"/>
              <a:t>Tips</a:t>
            </a:r>
          </a:p>
          <a:p>
            <a:r>
              <a:rPr lang="en-US"/>
              <a:t>Use traditional error-message visuals, like bold, red text.</a:t>
            </a:r>
          </a:p>
          <a:p>
            <a:r>
              <a:rPr lang="en-US"/>
              <a:t>Tell users what went wrong in language they will understand — avoid technical jargon.</a:t>
            </a:r>
          </a:p>
          <a:p>
            <a:r>
              <a:rPr lang="en-US"/>
              <a:t>Offer users a solution, like a shortcut that can solve the error immediately.</a:t>
            </a:r>
          </a:p>
        </p:txBody>
      </p:sp>
      <p:sp>
        <p:nvSpPr>
          <p:cNvPr id="4" name="Slide Number Placeholder 3">
            <a:extLst>
              <a:ext uri="{FF2B5EF4-FFF2-40B4-BE49-F238E27FC236}">
                <a16:creationId xmlns:a16="http://schemas.microsoft.com/office/drawing/2014/main" id="{6629AA4C-7F85-4C46-BC6E-55CCD46808C8}"/>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16719477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F28D-E190-4502-9416-240D086BDA3C}"/>
              </a:ext>
            </a:extLst>
          </p:cNvPr>
          <p:cNvSpPr>
            <a:spLocks noGrp="1"/>
          </p:cNvSpPr>
          <p:nvPr>
            <p:ph type="title"/>
          </p:nvPr>
        </p:nvSpPr>
        <p:spPr/>
        <p:txBody>
          <a:bodyPr/>
          <a:lstStyle/>
          <a:p>
            <a:r>
              <a:rPr lang="en-US"/>
              <a:t>Heuristic evaluation</a:t>
            </a:r>
          </a:p>
        </p:txBody>
      </p:sp>
      <p:sp>
        <p:nvSpPr>
          <p:cNvPr id="3" name="Content Placeholder 2">
            <a:extLst>
              <a:ext uri="{FF2B5EF4-FFF2-40B4-BE49-F238E27FC236}">
                <a16:creationId xmlns:a16="http://schemas.microsoft.com/office/drawing/2014/main" id="{1F05B6A1-3ADE-4510-97A4-243AD3A8FE6E}"/>
              </a:ext>
            </a:extLst>
          </p:cNvPr>
          <p:cNvSpPr>
            <a:spLocks noGrp="1"/>
          </p:cNvSpPr>
          <p:nvPr>
            <p:ph idx="1"/>
          </p:nvPr>
        </p:nvSpPr>
        <p:spPr/>
        <p:txBody>
          <a:bodyPr>
            <a:normAutofit lnSpcReduction="10000"/>
          </a:bodyPr>
          <a:lstStyle/>
          <a:p>
            <a:r>
              <a:rPr lang="en-US"/>
              <a:t>A widely used discount usability evaluation method that allows finding potential problems in a user interface</a:t>
            </a:r>
          </a:p>
          <a:p>
            <a:r>
              <a:rPr lang="en-US" dirty="0"/>
              <a:t>Involves having a small set of </a:t>
            </a:r>
            <a:r>
              <a:rPr lang="en-US" b="1" dirty="0">
                <a:solidFill>
                  <a:srgbClr val="0000CC"/>
                </a:solidFill>
              </a:rPr>
              <a:t>evaluators</a:t>
            </a:r>
            <a:r>
              <a:rPr lang="en-US" dirty="0"/>
              <a:t> examine the interface and </a:t>
            </a:r>
            <a:r>
              <a:rPr lang="en-US" b="1" dirty="0">
                <a:solidFill>
                  <a:srgbClr val="0000CC"/>
                </a:solidFill>
              </a:rPr>
              <a:t>judge</a:t>
            </a:r>
            <a:r>
              <a:rPr lang="en-US" dirty="0"/>
              <a:t> its compliance </a:t>
            </a:r>
            <a:r>
              <a:rPr lang="en-US"/>
              <a:t>with </a:t>
            </a:r>
            <a:r>
              <a:rPr lang="en-US" b="1" dirty="0">
                <a:solidFill>
                  <a:srgbClr val="0000CC"/>
                </a:solidFill>
              </a:rPr>
              <a:t>recognized usability principles </a:t>
            </a:r>
            <a:r>
              <a:rPr lang="en-US"/>
              <a:t>(</a:t>
            </a:r>
            <a:r>
              <a:rPr lang="en-US" dirty="0"/>
              <a:t>the "heuristics").</a:t>
            </a:r>
          </a:p>
          <a:p>
            <a:r>
              <a:rPr lang="en-US" dirty="0"/>
              <a:t>Non-compliant aspects should be compiled in a list of usability problems rated according to their severity, including possible suggestions of how to fix them</a:t>
            </a:r>
          </a:p>
          <a:p>
            <a:endParaRPr lang="en-US" dirty="0"/>
          </a:p>
        </p:txBody>
      </p:sp>
      <p:sp>
        <p:nvSpPr>
          <p:cNvPr id="4" name="Slide Number Placeholder 3">
            <a:extLst>
              <a:ext uri="{FF2B5EF4-FFF2-40B4-BE49-F238E27FC236}">
                <a16:creationId xmlns:a16="http://schemas.microsoft.com/office/drawing/2014/main" id="{1DF36488-E57E-4CA3-B3E2-B1CBCE39D0FC}"/>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266186598"/>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b="1" i="0">
                <a:solidFill>
                  <a:srgbClr val="333333"/>
                </a:solidFill>
                <a:effectLst/>
                <a:latin typeface="Source Sans Variable"/>
              </a:rPr>
              <a:t>Visibility Guidelines </a:t>
            </a:r>
            <a:r>
              <a:rPr lang="en-US"/>
              <a:t>Example</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50</a:t>
            </a:fld>
            <a:endParaRPr lang="en-US"/>
          </a:p>
        </p:txBody>
      </p:sp>
      <p:sp>
        <p:nvSpPr>
          <p:cNvPr id="3" name="TextBox 2">
            <a:extLst>
              <a:ext uri="{FF2B5EF4-FFF2-40B4-BE49-F238E27FC236}">
                <a16:creationId xmlns:a16="http://schemas.microsoft.com/office/drawing/2014/main" id="{8E252A3B-6F7E-E878-A0C0-BD401407B14F}"/>
              </a:ext>
            </a:extLst>
          </p:cNvPr>
          <p:cNvSpPr txBox="1"/>
          <p:nvPr/>
        </p:nvSpPr>
        <p:spPr>
          <a:xfrm>
            <a:off x="838200" y="5802094"/>
            <a:ext cx="7772400" cy="646331"/>
          </a:xfrm>
          <a:prstGeom prst="rect">
            <a:avLst/>
          </a:prstGeom>
        </p:spPr>
        <p:txBody>
          <a:bodyPr wrap="square">
            <a:spAutoFit/>
          </a:bodyPr>
          <a:lstStyle>
            <a:defPPr>
              <a:defRPr lang="en-US"/>
            </a:defPPr>
            <a:lvl1pPr algn="ctr">
              <a:defRPr i="1">
                <a:solidFill>
                  <a:srgbClr val="292929"/>
                </a:solidFill>
                <a:cs typeface="Arial" panose="020B0604020202020204" pitchFamily="34" charset="0"/>
              </a:defRPr>
            </a:lvl1pPr>
          </a:lstStyle>
          <a:p>
            <a:r>
              <a:rPr lang="en-US"/>
              <a:t>Amazon utilizes several techniques to indicate an error: border highlighting, iconography, and red text.</a:t>
            </a:r>
          </a:p>
        </p:txBody>
      </p:sp>
      <p:pic>
        <p:nvPicPr>
          <p:cNvPr id="9" name="Content Placeholder 8">
            <a:extLst>
              <a:ext uri="{FF2B5EF4-FFF2-40B4-BE49-F238E27FC236}">
                <a16:creationId xmlns:a16="http://schemas.microsoft.com/office/drawing/2014/main" id="{135F7F7F-5A2A-8838-A62A-AC1F65FF1DB9}"/>
              </a:ext>
            </a:extLst>
          </p:cNvPr>
          <p:cNvPicPr>
            <a:picLocks noGrp="1" noChangeAspect="1"/>
          </p:cNvPicPr>
          <p:nvPr>
            <p:ph idx="1"/>
          </p:nvPr>
        </p:nvPicPr>
        <p:blipFill>
          <a:blip r:embed="rId2"/>
          <a:stretch>
            <a:fillRect/>
          </a:stretch>
        </p:blipFill>
        <p:spPr>
          <a:xfrm>
            <a:off x="457200" y="1436537"/>
            <a:ext cx="8229600" cy="4198047"/>
          </a:xfrm>
          <a:prstGeom prst="rect">
            <a:avLst/>
          </a:prstGeom>
        </p:spPr>
      </p:pic>
    </p:spTree>
    <p:extLst>
      <p:ext uri="{BB962C8B-B14F-4D97-AF65-F5344CB8AC3E}">
        <p14:creationId xmlns:p14="http://schemas.microsoft.com/office/powerpoint/2010/main" val="3055452021"/>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Example</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3" name="TextBox 2">
            <a:extLst>
              <a:ext uri="{FF2B5EF4-FFF2-40B4-BE49-F238E27FC236}">
                <a16:creationId xmlns:a16="http://schemas.microsoft.com/office/drawing/2014/main" id="{8E252A3B-6F7E-E878-A0C0-BD401407B14F}"/>
              </a:ext>
            </a:extLst>
          </p:cNvPr>
          <p:cNvSpPr txBox="1"/>
          <p:nvPr/>
        </p:nvSpPr>
        <p:spPr>
          <a:xfrm>
            <a:off x="914400" y="5807573"/>
            <a:ext cx="7772400" cy="646331"/>
          </a:xfrm>
          <a:prstGeom prst="rect">
            <a:avLst/>
          </a:prstGeom>
        </p:spPr>
        <p:txBody>
          <a:bodyPr wrap="square">
            <a:spAutoFit/>
          </a:bodyPr>
          <a:lstStyle>
            <a:defPPr>
              <a:defRPr lang="en-US"/>
            </a:defPPr>
            <a:lvl1pPr algn="ctr">
              <a:defRPr i="1">
                <a:solidFill>
                  <a:srgbClr val="292929"/>
                </a:solidFill>
                <a:cs typeface="Arial" panose="020B0604020202020204" pitchFamily="34" charset="0"/>
              </a:defRPr>
            </a:lvl1pPr>
          </a:lstStyle>
          <a:p>
            <a:r>
              <a:rPr lang="en-US"/>
              <a:t>Kohl’s uses a message without conventional red formatting to notify users about potential shipping delays.</a:t>
            </a:r>
          </a:p>
        </p:txBody>
      </p:sp>
      <p:pic>
        <p:nvPicPr>
          <p:cNvPr id="6" name="Content Placeholder 5">
            <a:extLst>
              <a:ext uri="{FF2B5EF4-FFF2-40B4-BE49-F238E27FC236}">
                <a16:creationId xmlns:a16="http://schemas.microsoft.com/office/drawing/2014/main" id="{B34DC938-BD47-83EA-7BE1-9E3693BFA32B}"/>
              </a:ext>
            </a:extLst>
          </p:cNvPr>
          <p:cNvPicPr>
            <a:picLocks noGrp="1" noChangeAspect="1"/>
          </p:cNvPicPr>
          <p:nvPr>
            <p:ph idx="1"/>
          </p:nvPr>
        </p:nvPicPr>
        <p:blipFill>
          <a:blip r:embed="rId2"/>
          <a:stretch>
            <a:fillRect/>
          </a:stretch>
        </p:blipFill>
        <p:spPr>
          <a:xfrm>
            <a:off x="1317022" y="1482827"/>
            <a:ext cx="6967156" cy="4213519"/>
          </a:xfrm>
          <a:prstGeom prst="rect">
            <a:avLst/>
          </a:prstGeom>
        </p:spPr>
      </p:pic>
    </p:spTree>
    <p:extLst>
      <p:ext uri="{BB962C8B-B14F-4D97-AF65-F5344CB8AC3E}">
        <p14:creationId xmlns:p14="http://schemas.microsoft.com/office/powerpoint/2010/main" val="3438778652"/>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BC95D-F394-4994-86B0-27765C7D8F0C}"/>
              </a:ext>
            </a:extLst>
          </p:cNvPr>
          <p:cNvSpPr>
            <a:spLocks noGrp="1"/>
          </p:cNvSpPr>
          <p:nvPr>
            <p:ph type="title"/>
          </p:nvPr>
        </p:nvSpPr>
        <p:spPr/>
        <p:txBody>
          <a:bodyPr/>
          <a:lstStyle/>
          <a:p>
            <a:r>
              <a:rPr lang="en-US"/>
              <a:t>10: Help and documentation</a:t>
            </a:r>
          </a:p>
        </p:txBody>
      </p:sp>
      <p:sp>
        <p:nvSpPr>
          <p:cNvPr id="3" name="Content Placeholder 2">
            <a:extLst>
              <a:ext uri="{FF2B5EF4-FFF2-40B4-BE49-F238E27FC236}">
                <a16:creationId xmlns:a16="http://schemas.microsoft.com/office/drawing/2014/main" id="{F57F6A3B-34EA-4C9A-A015-F0635FB971DD}"/>
              </a:ext>
            </a:extLst>
          </p:cNvPr>
          <p:cNvSpPr>
            <a:spLocks noGrp="1"/>
          </p:cNvSpPr>
          <p:nvPr>
            <p:ph idx="1"/>
          </p:nvPr>
        </p:nvSpPr>
        <p:spPr>
          <a:xfrm>
            <a:off x="457200" y="1600200"/>
            <a:ext cx="8229600" cy="4648200"/>
          </a:xfrm>
        </p:spPr>
        <p:txBody>
          <a:bodyPr>
            <a:normAutofit fontScale="92500" lnSpcReduction="10000"/>
          </a:bodyPr>
          <a:lstStyle/>
          <a:p>
            <a:pPr marL="0" indent="0" algn="ctr">
              <a:buNone/>
            </a:pPr>
            <a:r>
              <a:rPr lang="en-US" b="1"/>
              <a:t>It’s best if the system doesn’t need any additional explanation. However, it may be necessary to provide documentation to help users understand how to complete their tasks.</a:t>
            </a:r>
          </a:p>
          <a:p>
            <a:pPr marL="0" indent="0">
              <a:buNone/>
            </a:pPr>
            <a:r>
              <a:rPr lang="en-US" b="1"/>
              <a:t>Tips</a:t>
            </a:r>
          </a:p>
          <a:p>
            <a:r>
              <a:rPr lang="en-US"/>
              <a:t>Ensure that the help documentation is easy to search.</a:t>
            </a:r>
          </a:p>
          <a:p>
            <a:r>
              <a:rPr lang="en-US"/>
              <a:t>Whenever possible, present the documentation in context right at the moment that the user requires it.</a:t>
            </a:r>
          </a:p>
          <a:p>
            <a:r>
              <a:rPr lang="en-US"/>
              <a:t>List concrete steps to be carried out.</a:t>
            </a:r>
          </a:p>
        </p:txBody>
      </p:sp>
      <p:sp>
        <p:nvSpPr>
          <p:cNvPr id="4" name="Slide Number Placeholder 3">
            <a:extLst>
              <a:ext uri="{FF2B5EF4-FFF2-40B4-BE49-F238E27FC236}">
                <a16:creationId xmlns:a16="http://schemas.microsoft.com/office/drawing/2014/main" id="{6629AA4C-7F85-4C46-BC6E-55CCD46808C8}"/>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00694857"/>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0D0BA7-CEBC-40C3-9B4B-E1C4B80E614E}"/>
              </a:ext>
            </a:extLst>
          </p:cNvPr>
          <p:cNvSpPr>
            <a:spLocks noGrp="1"/>
          </p:cNvSpPr>
          <p:nvPr>
            <p:ph type="title"/>
          </p:nvPr>
        </p:nvSpPr>
        <p:spPr/>
        <p:txBody>
          <a:bodyPr/>
          <a:lstStyle/>
          <a:p>
            <a:r>
              <a:rPr lang="en-US"/>
              <a:t>Example</a:t>
            </a:r>
          </a:p>
        </p:txBody>
      </p:sp>
      <p:sp>
        <p:nvSpPr>
          <p:cNvPr id="4" name="Slide Number Placeholder 3">
            <a:extLst>
              <a:ext uri="{FF2B5EF4-FFF2-40B4-BE49-F238E27FC236}">
                <a16:creationId xmlns:a16="http://schemas.microsoft.com/office/drawing/2014/main" id="{3D377457-FB61-4D7A-BFCA-3632A4415673}"/>
              </a:ext>
            </a:extLst>
          </p:cNvPr>
          <p:cNvSpPr>
            <a:spLocks noGrp="1"/>
          </p:cNvSpPr>
          <p:nvPr>
            <p:ph type="sldNum" sz="quarter" idx="12"/>
          </p:nvPr>
        </p:nvSpPr>
        <p:spPr/>
        <p:txBody>
          <a:bodyPr/>
          <a:lstStyle/>
          <a:p>
            <a:fld id="{B6F15528-21DE-4FAA-801E-634DDDAF4B2B}" type="slidenum">
              <a:rPr lang="en-US" smtClean="0"/>
              <a:pPr/>
              <a:t>53</a:t>
            </a:fld>
            <a:endParaRPr lang="en-US"/>
          </a:p>
        </p:txBody>
      </p:sp>
      <p:pic>
        <p:nvPicPr>
          <p:cNvPr id="3" name="Content Placeholder 2">
            <a:extLst>
              <a:ext uri="{FF2B5EF4-FFF2-40B4-BE49-F238E27FC236}">
                <a16:creationId xmlns:a16="http://schemas.microsoft.com/office/drawing/2014/main" id="{DDDE2274-2DF9-134F-CA50-0AD3ACF22ADF}"/>
              </a:ext>
            </a:extLst>
          </p:cNvPr>
          <p:cNvPicPr>
            <a:picLocks noGrp="1" noChangeAspect="1"/>
          </p:cNvPicPr>
          <p:nvPr>
            <p:ph idx="1"/>
          </p:nvPr>
        </p:nvPicPr>
        <p:blipFill>
          <a:blip r:embed="rId2"/>
          <a:stretch>
            <a:fillRect/>
          </a:stretch>
        </p:blipFill>
        <p:spPr>
          <a:xfrm>
            <a:off x="2819399" y="2971800"/>
            <a:ext cx="5933823" cy="3658727"/>
          </a:xfrm>
          <a:prstGeom prst="rect">
            <a:avLst/>
          </a:prstGeom>
        </p:spPr>
      </p:pic>
      <p:pic>
        <p:nvPicPr>
          <p:cNvPr id="20484" name="Picture 4" descr="usability heuristic slack example">
            <a:extLst>
              <a:ext uri="{FF2B5EF4-FFF2-40B4-BE49-F238E27FC236}">
                <a16:creationId xmlns:a16="http://schemas.microsoft.com/office/drawing/2014/main" id="{592C1360-7E83-19D3-3523-4352E7BA6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35" y="1391265"/>
            <a:ext cx="5943600" cy="1362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DC59C6-5E33-FA89-EB5D-5EB2E456B33D}"/>
              </a:ext>
            </a:extLst>
          </p:cNvPr>
          <p:cNvSpPr txBox="1"/>
          <p:nvPr/>
        </p:nvSpPr>
        <p:spPr>
          <a:xfrm>
            <a:off x="1076632" y="5181600"/>
            <a:ext cx="1600200" cy="366874"/>
          </a:xfrm>
          <a:prstGeom prst="rect">
            <a:avLst/>
          </a:prstGeom>
          <a:solidFill>
            <a:srgbClr val="FFFFCC"/>
          </a:solidFill>
          <a:ln>
            <a:solidFill>
              <a:schemeClr val="tx1"/>
            </a:solidFill>
          </a:ln>
        </p:spPr>
        <p:txBody>
          <a:bodyPr wrap="square">
            <a:spAutoFit/>
          </a:bodyPr>
          <a:lstStyle/>
          <a:p>
            <a:r>
              <a:rPr lang="en-US"/>
              <a:t>Context Help </a:t>
            </a:r>
          </a:p>
        </p:txBody>
      </p:sp>
    </p:spTree>
    <p:extLst>
      <p:ext uri="{BB962C8B-B14F-4D97-AF65-F5344CB8AC3E}">
        <p14:creationId xmlns:p14="http://schemas.microsoft.com/office/powerpoint/2010/main" val="2813541751"/>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C149-97D6-471E-8AAC-A76A2867C280}"/>
              </a:ext>
            </a:extLst>
          </p:cNvPr>
          <p:cNvSpPr>
            <a:spLocks noGrp="1"/>
          </p:cNvSpPr>
          <p:nvPr>
            <p:ph type="title"/>
          </p:nvPr>
        </p:nvSpPr>
        <p:spPr>
          <a:xfrm>
            <a:off x="457200" y="409575"/>
            <a:ext cx="8229600" cy="1419225"/>
          </a:xfrm>
        </p:spPr>
        <p:txBody>
          <a:bodyPr/>
          <a:lstStyle/>
          <a:p>
            <a:r>
              <a:rPr lang="en-US" sz="4000"/>
              <a:t>Eight Golden Rules of Interface Design by Shneiderman &amp; Plaisant, 2005</a:t>
            </a:r>
          </a:p>
        </p:txBody>
      </p:sp>
      <p:sp>
        <p:nvSpPr>
          <p:cNvPr id="3" name="Content Placeholder 2">
            <a:extLst>
              <a:ext uri="{FF2B5EF4-FFF2-40B4-BE49-F238E27FC236}">
                <a16:creationId xmlns:a16="http://schemas.microsoft.com/office/drawing/2014/main" id="{AF5A6A89-16C6-4455-988F-B00D7A08C91E}"/>
              </a:ext>
            </a:extLst>
          </p:cNvPr>
          <p:cNvSpPr>
            <a:spLocks noGrp="1"/>
          </p:cNvSpPr>
          <p:nvPr>
            <p:ph idx="1"/>
          </p:nvPr>
        </p:nvSpPr>
        <p:spPr>
          <a:xfrm>
            <a:off x="457200" y="1828800"/>
            <a:ext cx="8229600" cy="4343400"/>
          </a:xfrm>
        </p:spPr>
        <p:txBody>
          <a:bodyPr/>
          <a:lstStyle/>
          <a:p>
            <a:pPr marL="0" indent="0">
              <a:buNone/>
            </a:pPr>
            <a:r>
              <a:rPr lang="en-US"/>
              <a:t>1. Strive for consistency</a:t>
            </a:r>
          </a:p>
          <a:p>
            <a:pPr marL="0" indent="0">
              <a:buNone/>
            </a:pPr>
            <a:r>
              <a:rPr lang="en-US"/>
              <a:t>2. Enable frequent users to use shortcuts</a:t>
            </a:r>
          </a:p>
          <a:p>
            <a:pPr marL="0" indent="0">
              <a:buNone/>
            </a:pPr>
            <a:r>
              <a:rPr lang="en-US"/>
              <a:t>3. Offer informative feedback</a:t>
            </a:r>
          </a:p>
          <a:p>
            <a:pPr marL="0" indent="0">
              <a:buNone/>
            </a:pPr>
            <a:r>
              <a:rPr lang="en-US"/>
              <a:t>4. Design dialog to yield closure</a:t>
            </a:r>
          </a:p>
          <a:p>
            <a:pPr marL="0" indent="0">
              <a:buNone/>
            </a:pPr>
            <a:r>
              <a:rPr lang="en-US"/>
              <a:t>5. Offer simple error handling</a:t>
            </a:r>
          </a:p>
          <a:p>
            <a:pPr marL="0" indent="0">
              <a:buNone/>
            </a:pPr>
            <a:r>
              <a:rPr lang="en-US"/>
              <a:t>6. Permit easy reversal of actions</a:t>
            </a:r>
          </a:p>
          <a:p>
            <a:pPr marL="0" indent="0">
              <a:buNone/>
            </a:pPr>
            <a:r>
              <a:rPr lang="en-US"/>
              <a:t>7. Support internal locus of control</a:t>
            </a:r>
          </a:p>
          <a:p>
            <a:pPr marL="0" indent="0">
              <a:buNone/>
            </a:pPr>
            <a:r>
              <a:rPr lang="en-US"/>
              <a:t>8. Reduce short-term memory load </a:t>
            </a:r>
            <a:br>
              <a:rPr lang="en-US"/>
            </a:br>
            <a:endParaRPr lang="en-US"/>
          </a:p>
        </p:txBody>
      </p:sp>
      <p:sp>
        <p:nvSpPr>
          <p:cNvPr id="4" name="Slide Number Placeholder 3">
            <a:extLst>
              <a:ext uri="{FF2B5EF4-FFF2-40B4-BE49-F238E27FC236}">
                <a16:creationId xmlns:a16="http://schemas.microsoft.com/office/drawing/2014/main" id="{DA1FEF40-0987-476D-9F34-B5C95075FFD6}"/>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94966965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F28D-E190-4502-9416-240D086BDA3C}"/>
              </a:ext>
            </a:extLst>
          </p:cNvPr>
          <p:cNvSpPr>
            <a:spLocks noGrp="1"/>
          </p:cNvSpPr>
          <p:nvPr>
            <p:ph type="title"/>
          </p:nvPr>
        </p:nvSpPr>
        <p:spPr/>
        <p:txBody>
          <a:bodyPr/>
          <a:lstStyle/>
          <a:p>
            <a:r>
              <a:rPr lang="en-US"/>
              <a:t>Heuristic evaluation</a:t>
            </a:r>
          </a:p>
        </p:txBody>
      </p:sp>
      <p:sp>
        <p:nvSpPr>
          <p:cNvPr id="3" name="Content Placeholder 2">
            <a:extLst>
              <a:ext uri="{FF2B5EF4-FFF2-40B4-BE49-F238E27FC236}">
                <a16:creationId xmlns:a16="http://schemas.microsoft.com/office/drawing/2014/main" id="{1F05B6A1-3ADE-4510-97A4-243AD3A8FE6E}"/>
              </a:ext>
            </a:extLst>
          </p:cNvPr>
          <p:cNvSpPr>
            <a:spLocks noGrp="1"/>
          </p:cNvSpPr>
          <p:nvPr>
            <p:ph idx="1"/>
          </p:nvPr>
        </p:nvSpPr>
        <p:spPr/>
        <p:txBody>
          <a:bodyPr>
            <a:normAutofit lnSpcReduction="10000"/>
          </a:bodyPr>
          <a:lstStyle/>
          <a:p>
            <a:pPr marL="0" indent="0">
              <a:buNone/>
            </a:pPr>
            <a:r>
              <a:rPr lang="en-US"/>
              <a:t>Several issues must be carefully considered when applying this method :</a:t>
            </a:r>
          </a:p>
          <a:p>
            <a:r>
              <a:rPr lang="en-US" b="1">
                <a:solidFill>
                  <a:srgbClr val="0000CC"/>
                </a:solidFill>
              </a:rPr>
              <a:t>What heuristic </a:t>
            </a:r>
            <a:r>
              <a:rPr lang="en-US"/>
              <a:t>set </a:t>
            </a:r>
            <a:r>
              <a:rPr lang="en-US" dirty="0"/>
              <a:t>to use;</a:t>
            </a:r>
          </a:p>
          <a:p>
            <a:r>
              <a:rPr lang="en-US" b="1" dirty="0">
                <a:solidFill>
                  <a:srgbClr val="0000CC"/>
                </a:solidFill>
              </a:rPr>
              <a:t>How well </a:t>
            </a:r>
            <a:r>
              <a:rPr lang="en-US"/>
              <a:t>does </a:t>
            </a:r>
            <a:r>
              <a:rPr lang="en-US" dirty="0"/>
              <a:t>it represent the relevant aspects of the type of user interface under evaluation;</a:t>
            </a:r>
          </a:p>
          <a:p>
            <a:r>
              <a:rPr lang="en-US" b="1" dirty="0">
                <a:solidFill>
                  <a:srgbClr val="0000CC"/>
                </a:solidFill>
              </a:rPr>
              <a:t>How to train evaluators </a:t>
            </a:r>
            <a:r>
              <a:rPr lang="en-US"/>
              <a:t>to </a:t>
            </a:r>
            <a:r>
              <a:rPr lang="en-US" dirty="0"/>
              <a:t>use correctly the set of heuristics;</a:t>
            </a:r>
          </a:p>
          <a:p>
            <a:r>
              <a:rPr lang="en-US" dirty="0"/>
              <a:t>I</a:t>
            </a:r>
            <a:r>
              <a:rPr lang="en-US"/>
              <a:t>f </a:t>
            </a:r>
            <a:r>
              <a:rPr lang="en-US" dirty="0"/>
              <a:t>they will be able to use </a:t>
            </a:r>
            <a:r>
              <a:rPr lang="en-US"/>
              <a:t>it </a:t>
            </a:r>
            <a:r>
              <a:rPr lang="en-US" b="1" dirty="0">
                <a:solidFill>
                  <a:srgbClr val="0000CC"/>
                </a:solidFill>
              </a:rPr>
              <a:t>effectively</a:t>
            </a:r>
            <a:r>
              <a:rPr lang="en-US"/>
              <a:t> </a:t>
            </a:r>
            <a:r>
              <a:rPr lang="en-US" dirty="0"/>
              <a:t>to find problems;</a:t>
            </a:r>
          </a:p>
          <a:p>
            <a:r>
              <a:rPr lang="en-US"/>
              <a:t>And </a:t>
            </a:r>
            <a:r>
              <a:rPr lang="en-US" b="1" dirty="0">
                <a:solidFill>
                  <a:srgbClr val="0000CC"/>
                </a:solidFill>
              </a:rPr>
              <a:t>how </a:t>
            </a:r>
            <a:r>
              <a:rPr lang="en-US" b="1">
                <a:solidFill>
                  <a:srgbClr val="0000CC"/>
                </a:solidFill>
              </a:rPr>
              <a:t>many </a:t>
            </a:r>
            <a:r>
              <a:rPr lang="en-US" b="1" dirty="0">
                <a:solidFill>
                  <a:srgbClr val="0000CC"/>
                </a:solidFill>
              </a:rPr>
              <a:t>evaluators </a:t>
            </a:r>
            <a:r>
              <a:rPr lang="en-US"/>
              <a:t>should </a:t>
            </a:r>
            <a:r>
              <a:rPr lang="en-US" dirty="0"/>
              <a:t>be involved.</a:t>
            </a:r>
          </a:p>
          <a:p>
            <a:endParaRPr lang="en-US" dirty="0"/>
          </a:p>
        </p:txBody>
      </p:sp>
      <p:sp>
        <p:nvSpPr>
          <p:cNvPr id="4" name="Slide Number Placeholder 3">
            <a:extLst>
              <a:ext uri="{FF2B5EF4-FFF2-40B4-BE49-F238E27FC236}">
                <a16:creationId xmlns:a16="http://schemas.microsoft.com/office/drawing/2014/main" id="{1DF36488-E57E-4CA3-B3E2-B1CBCE39D0FC}"/>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06356211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610E-4604-40BB-B4D4-97D8EF676589}"/>
              </a:ext>
            </a:extLst>
          </p:cNvPr>
          <p:cNvSpPr>
            <a:spLocks noGrp="1"/>
          </p:cNvSpPr>
          <p:nvPr>
            <p:ph type="title"/>
          </p:nvPr>
        </p:nvSpPr>
        <p:spPr>
          <a:xfrm>
            <a:off x="457200" y="409575"/>
            <a:ext cx="8229600" cy="1343025"/>
          </a:xfrm>
        </p:spPr>
        <p:txBody>
          <a:bodyPr/>
          <a:lstStyle/>
          <a:p>
            <a:r>
              <a:rPr lang="en-US"/>
              <a:t>10 Usability Heuristics for User Interface Design</a:t>
            </a:r>
          </a:p>
        </p:txBody>
      </p:sp>
      <p:sp>
        <p:nvSpPr>
          <p:cNvPr id="3" name="Content Placeholder 2">
            <a:extLst>
              <a:ext uri="{FF2B5EF4-FFF2-40B4-BE49-F238E27FC236}">
                <a16:creationId xmlns:a16="http://schemas.microsoft.com/office/drawing/2014/main" id="{0161E63E-0898-48CA-BD12-D4E1F87FCAFF}"/>
              </a:ext>
            </a:extLst>
          </p:cNvPr>
          <p:cNvSpPr>
            <a:spLocks noGrp="1"/>
          </p:cNvSpPr>
          <p:nvPr>
            <p:ph idx="1"/>
          </p:nvPr>
        </p:nvSpPr>
        <p:spPr>
          <a:xfrm>
            <a:off x="457200" y="2057400"/>
            <a:ext cx="8229600" cy="4114800"/>
          </a:xfrm>
        </p:spPr>
        <p:txBody>
          <a:bodyPr/>
          <a:lstStyle/>
          <a:p>
            <a:r>
              <a:rPr lang="en-US"/>
              <a:t>Jakob Nielsen's 10 general principles for interaction design. They are called "heuristics" because they are broad rules of thumb and not specific usability guidelines</a:t>
            </a:r>
          </a:p>
          <a:p>
            <a:endParaRPr lang="en-US"/>
          </a:p>
        </p:txBody>
      </p:sp>
      <p:sp>
        <p:nvSpPr>
          <p:cNvPr id="4" name="Slide Number Placeholder 3">
            <a:extLst>
              <a:ext uri="{FF2B5EF4-FFF2-40B4-BE49-F238E27FC236}">
                <a16:creationId xmlns:a16="http://schemas.microsoft.com/office/drawing/2014/main" id="{7E701969-246C-44AD-9DD5-76ED07C3919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10123715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0F79B-A176-4FA6-8B04-71CDA08221AF}"/>
              </a:ext>
            </a:extLst>
          </p:cNvPr>
          <p:cNvSpPr>
            <a:spLocks noGrp="1"/>
          </p:cNvSpPr>
          <p:nvPr>
            <p:ph type="title"/>
          </p:nvPr>
        </p:nvSpPr>
        <p:spPr/>
        <p:txBody>
          <a:bodyPr/>
          <a:lstStyle/>
          <a:p>
            <a:r>
              <a:rPr lang="en-US"/>
              <a:t>10 Usability Heuristics by Nielsen</a:t>
            </a:r>
          </a:p>
        </p:txBody>
      </p:sp>
      <p:sp>
        <p:nvSpPr>
          <p:cNvPr id="3" name="Content Placeholder 2">
            <a:extLst>
              <a:ext uri="{FF2B5EF4-FFF2-40B4-BE49-F238E27FC236}">
                <a16:creationId xmlns:a16="http://schemas.microsoft.com/office/drawing/2014/main" id="{507EABAF-7683-4BD6-A11D-AE37210FFC9B}"/>
              </a:ext>
            </a:extLst>
          </p:cNvPr>
          <p:cNvSpPr>
            <a:spLocks noGrp="1"/>
          </p:cNvSpPr>
          <p:nvPr>
            <p:ph idx="1"/>
          </p:nvPr>
        </p:nvSpPr>
        <p:spPr>
          <a:xfrm>
            <a:off x="457200" y="1524000"/>
            <a:ext cx="8229600" cy="4800600"/>
          </a:xfrm>
        </p:spPr>
        <p:txBody>
          <a:bodyPr>
            <a:normAutofit fontScale="92500" lnSpcReduction="20000"/>
          </a:bodyPr>
          <a:lstStyle/>
          <a:p>
            <a:pPr marL="0" indent="0">
              <a:buNone/>
            </a:pPr>
            <a:r>
              <a:rPr lang="en-US"/>
              <a:t>1. Visibility of system status</a:t>
            </a:r>
          </a:p>
          <a:p>
            <a:pPr marL="0" indent="0">
              <a:buNone/>
            </a:pPr>
            <a:r>
              <a:rPr lang="en-US"/>
              <a:t>2. Match between system and the real world</a:t>
            </a:r>
          </a:p>
          <a:p>
            <a:pPr marL="0" indent="0">
              <a:buNone/>
            </a:pPr>
            <a:r>
              <a:rPr lang="en-US"/>
              <a:t>3. User control and freedom</a:t>
            </a:r>
          </a:p>
          <a:p>
            <a:pPr marL="0" indent="0">
              <a:buNone/>
            </a:pPr>
            <a:r>
              <a:rPr lang="en-US"/>
              <a:t>4. Consistency and standards</a:t>
            </a:r>
          </a:p>
          <a:p>
            <a:pPr marL="0" indent="0">
              <a:buNone/>
            </a:pPr>
            <a:r>
              <a:rPr lang="en-US"/>
              <a:t>5. Error prevention</a:t>
            </a:r>
          </a:p>
          <a:p>
            <a:pPr marL="0" indent="0">
              <a:buNone/>
            </a:pPr>
            <a:r>
              <a:rPr lang="en-US"/>
              <a:t>6. Recognition rather than recall</a:t>
            </a:r>
          </a:p>
          <a:p>
            <a:pPr marL="0" indent="0">
              <a:buNone/>
            </a:pPr>
            <a:r>
              <a:rPr lang="en-US"/>
              <a:t>7. Flexibility and efficiency of use</a:t>
            </a:r>
          </a:p>
          <a:p>
            <a:pPr marL="0" indent="0">
              <a:buNone/>
            </a:pPr>
            <a:r>
              <a:rPr lang="en-US"/>
              <a:t>8. Aesthetic and minimalist design</a:t>
            </a:r>
          </a:p>
          <a:p>
            <a:pPr marL="0" indent="0">
              <a:buNone/>
            </a:pPr>
            <a:r>
              <a:rPr lang="en-US"/>
              <a:t>9. Help users recognize, diagnose, and recover from errors</a:t>
            </a:r>
          </a:p>
          <a:p>
            <a:pPr marL="0" indent="0">
              <a:buNone/>
            </a:pPr>
            <a:r>
              <a:rPr lang="en-US"/>
              <a:t>10. Help and documentation</a:t>
            </a:r>
          </a:p>
        </p:txBody>
      </p:sp>
      <p:sp>
        <p:nvSpPr>
          <p:cNvPr id="4" name="Slide Number Placeholder 3">
            <a:extLst>
              <a:ext uri="{FF2B5EF4-FFF2-40B4-BE49-F238E27FC236}">
                <a16:creationId xmlns:a16="http://schemas.microsoft.com/office/drawing/2014/main" id="{2EC42019-D108-42DF-B4E2-371657866D55}"/>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16554865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E763A-6FCD-4101-95D8-51768622B01E}"/>
              </a:ext>
            </a:extLst>
          </p:cNvPr>
          <p:cNvSpPr>
            <a:spLocks noGrp="1"/>
          </p:cNvSpPr>
          <p:nvPr>
            <p:ph type="title"/>
          </p:nvPr>
        </p:nvSpPr>
        <p:spPr/>
        <p:txBody>
          <a:bodyPr/>
          <a:lstStyle/>
          <a:p>
            <a:r>
              <a:rPr lang="en-US"/>
              <a:t>1. Visibility of system status</a:t>
            </a:r>
          </a:p>
        </p:txBody>
      </p:sp>
      <p:sp>
        <p:nvSpPr>
          <p:cNvPr id="3" name="Content Placeholder 2">
            <a:extLst>
              <a:ext uri="{FF2B5EF4-FFF2-40B4-BE49-F238E27FC236}">
                <a16:creationId xmlns:a16="http://schemas.microsoft.com/office/drawing/2014/main" id="{B7F3FE6D-BD95-444F-9838-43E22F2DC84F}"/>
              </a:ext>
            </a:extLst>
          </p:cNvPr>
          <p:cNvSpPr>
            <a:spLocks noGrp="1"/>
          </p:cNvSpPr>
          <p:nvPr>
            <p:ph idx="1"/>
          </p:nvPr>
        </p:nvSpPr>
        <p:spPr/>
        <p:txBody>
          <a:bodyPr/>
          <a:lstStyle/>
          <a:p>
            <a:pPr marL="0" indent="0" algn="ctr">
              <a:buNone/>
            </a:pPr>
            <a:r>
              <a:rPr lang="en-US" b="1"/>
              <a:t>The design should always keep users informed about what is going on, through appropriate feedback within a reasonable amount of time.</a:t>
            </a:r>
          </a:p>
          <a:p>
            <a:r>
              <a:rPr lang="en-US" b="1"/>
              <a:t>Tips</a:t>
            </a:r>
            <a:endParaRPr lang="en-US"/>
          </a:p>
          <a:p>
            <a:pPr lvl="1"/>
            <a:r>
              <a:rPr lang="en-US"/>
              <a:t>Communicate clearly to users what the system’s state is — no action with consequences to users should be taken without informing them.</a:t>
            </a:r>
          </a:p>
          <a:p>
            <a:pPr lvl="1"/>
            <a:r>
              <a:rPr lang="en-US"/>
              <a:t>Present feedback to the user as quickly as possible (ideally, immediately).</a:t>
            </a:r>
          </a:p>
          <a:p>
            <a:pPr lvl="1"/>
            <a:r>
              <a:rPr lang="en-US"/>
              <a:t>Build trust through open and continuous communication.</a:t>
            </a:r>
          </a:p>
        </p:txBody>
      </p:sp>
      <p:sp>
        <p:nvSpPr>
          <p:cNvPr id="4" name="Slide Number Placeholder 3">
            <a:extLst>
              <a:ext uri="{FF2B5EF4-FFF2-40B4-BE49-F238E27FC236}">
                <a16:creationId xmlns:a16="http://schemas.microsoft.com/office/drawing/2014/main" id="{7518DF47-4B21-46DE-AC54-4FEC5C484284}"/>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124087541"/>
      </p:ext>
    </p:extLst>
  </p:cSld>
  <p:clrMapOvr>
    <a:masterClrMapping/>
  </p:clrMapOvr>
  <p:transition spd="slow"/>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rgbClr val="FFFFCC"/>
        </a:solidFill>
        <a:ln>
          <a:solidFill>
            <a:schemeClr val="tx1"/>
          </a:solidFill>
        </a:ln>
      </a:spPr>
      <a:bodyPr wrap="square" rtlCol="0">
        <a:spAutoFit/>
      </a:bodyPr>
      <a:lstStyle>
        <a:defPPr marL="0" marR="0">
          <a:spcBef>
            <a:spcPts val="0"/>
          </a:spcBef>
          <a:spcAft>
            <a:spcPts val="0"/>
          </a:spcAft>
          <a:defRPr b="1" smtClean="0">
            <a:solidFill>
              <a:srgbClr val="7F0055"/>
            </a:solidFill>
            <a:effectLst/>
            <a:latin typeface="Consolas"/>
            <a:ea typeface="Calibri"/>
            <a:cs typeface="Times New Roman"/>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2-Methods for Classes</Template>
  <TotalTime>9841</TotalTime>
  <Words>2783</Words>
  <Application>Microsoft Office PowerPoint</Application>
  <PresentationFormat>On-screen Show (4:3)</PresentationFormat>
  <Paragraphs>277</Paragraphs>
  <Slides>54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Arial Narrow</vt:lpstr>
      <vt:lpstr>Bahnschrift SemiCondensed</vt:lpstr>
      <vt:lpstr>Bahnschrift SemiLight</vt:lpstr>
      <vt:lpstr>Calibri</vt:lpstr>
      <vt:lpstr>Segoe UI Web (Vietnamese)</vt:lpstr>
      <vt:lpstr>Source Sans Variable</vt:lpstr>
      <vt:lpstr>Theme1</vt:lpstr>
      <vt:lpstr>Usability Evaluation</vt:lpstr>
      <vt:lpstr>Usability Evaluation</vt:lpstr>
      <vt:lpstr>Usability’s 5 quality components</vt:lpstr>
      <vt:lpstr>Usability Evaluation Methods</vt:lpstr>
      <vt:lpstr>Heuristic evaluation</vt:lpstr>
      <vt:lpstr>Heuristic evaluation</vt:lpstr>
      <vt:lpstr>10 Usability Heuristics for User Interface Design</vt:lpstr>
      <vt:lpstr>10 Usability Heuristics by Nielsen</vt:lpstr>
      <vt:lpstr>1. Visibility of system status</vt:lpstr>
      <vt:lpstr>Appropriate Feedback</vt:lpstr>
      <vt:lpstr>Examples</vt:lpstr>
      <vt:lpstr>Compel Users to Action</vt:lpstr>
      <vt:lpstr>Examples</vt:lpstr>
      <vt:lpstr>Examples</vt:lpstr>
      <vt:lpstr>Communication Creates Trust</vt:lpstr>
      <vt:lpstr>Examples</vt:lpstr>
      <vt:lpstr>2. Match between system  and the real world</vt:lpstr>
      <vt:lpstr>Tips</vt:lpstr>
      <vt:lpstr>Familiar Language</vt:lpstr>
      <vt:lpstr>Leverage Familiarity with Real-World Objects and Activities</vt:lpstr>
      <vt:lpstr>3. User Control and Freedom</vt:lpstr>
      <vt:lpstr>Go back to the previous state</vt:lpstr>
      <vt:lpstr>Allow Users to Easily Cancel an Action</vt:lpstr>
      <vt:lpstr>Support Undo Examples</vt:lpstr>
      <vt:lpstr>Support Undo Examples</vt:lpstr>
      <vt:lpstr>Support Undo Examples</vt:lpstr>
      <vt:lpstr>4. Consistency and Standards</vt:lpstr>
      <vt:lpstr>Internal Consistency </vt:lpstr>
      <vt:lpstr>Examples</vt:lpstr>
      <vt:lpstr>5. Error Prevention</vt:lpstr>
      <vt:lpstr>Error Prevention Tips</vt:lpstr>
      <vt:lpstr>Examples</vt:lpstr>
      <vt:lpstr>Include Helpful Constraints Example</vt:lpstr>
      <vt:lpstr>Offer Suggestions Example</vt:lpstr>
      <vt:lpstr>Choose Good Defaults Example</vt:lpstr>
      <vt:lpstr>Use Forgiving Formatting Example</vt:lpstr>
      <vt:lpstr>6. Recognition rather than recall</vt:lpstr>
      <vt:lpstr>Tips</vt:lpstr>
      <vt:lpstr>Example</vt:lpstr>
      <vt:lpstr>History and Previously Visited Content Example</vt:lpstr>
      <vt:lpstr>History and Previously Visited Content Example</vt:lpstr>
      <vt:lpstr>7: Flexibility and efficiency of use</vt:lpstr>
      <vt:lpstr>Tips</vt:lpstr>
      <vt:lpstr>Enable Autofill Example</vt:lpstr>
      <vt:lpstr>Accelerators Improve Repetitious Usage Example</vt:lpstr>
      <vt:lpstr>8: Aesthetic and minimalist design</vt:lpstr>
      <vt:lpstr>Tips</vt:lpstr>
      <vt:lpstr>Example</vt:lpstr>
      <vt:lpstr>9: Help users recognize, diagnose, and recover from errors</vt:lpstr>
      <vt:lpstr>Visibility Guidelines Example</vt:lpstr>
      <vt:lpstr>Example</vt:lpstr>
      <vt:lpstr>10: Help and documentation</vt:lpstr>
      <vt:lpstr>Example</vt:lpstr>
      <vt:lpstr>Eight Golden Rules of Interface Design by Shneiderman &amp; Plaisant, 2005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dc:title>
  <dc:creator>admin</dc:creator>
  <cp:lastModifiedBy>Hung Le Phi</cp:lastModifiedBy>
  <cp:revision>513</cp:revision>
  <dcterms:created xsi:type="dcterms:W3CDTF">2006-08-16T00:00:00Z</dcterms:created>
  <dcterms:modified xsi:type="dcterms:W3CDTF">2023-09-25T06:02:12Z</dcterms:modified>
</cp:coreProperties>
</file>